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tif" ContentType="image/tiff"/>
  <Default Extension="vml" ContentType="application/vnd.openxmlformats-officedocument.vmlDrawing"/>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0"/>
  </p:notesMasterIdLst>
  <p:sldIdLst>
    <p:sldId id="649" r:id="rId2"/>
    <p:sldId id="650" r:id="rId3"/>
    <p:sldId id="651" r:id="rId4"/>
    <p:sldId id="652" r:id="rId5"/>
    <p:sldId id="653" r:id="rId6"/>
    <p:sldId id="654" r:id="rId7"/>
    <p:sldId id="655" r:id="rId8"/>
    <p:sldId id="656" r:id="rId9"/>
    <p:sldId id="657" r:id="rId10"/>
    <p:sldId id="658" r:id="rId11"/>
    <p:sldId id="659" r:id="rId12"/>
    <p:sldId id="660" r:id="rId13"/>
    <p:sldId id="661" r:id="rId14"/>
    <p:sldId id="662" r:id="rId15"/>
    <p:sldId id="663" r:id="rId16"/>
    <p:sldId id="664" r:id="rId17"/>
    <p:sldId id="665" r:id="rId18"/>
    <p:sldId id="666" r:id="rId19"/>
    <p:sldId id="667" r:id="rId20"/>
    <p:sldId id="668" r:id="rId21"/>
    <p:sldId id="669" r:id="rId22"/>
    <p:sldId id="670" r:id="rId23"/>
    <p:sldId id="671" r:id="rId24"/>
    <p:sldId id="672" r:id="rId25"/>
    <p:sldId id="673" r:id="rId26"/>
    <p:sldId id="674" r:id="rId27"/>
    <p:sldId id="675" r:id="rId28"/>
    <p:sldId id="676" r:id="rId29"/>
    <p:sldId id="677" r:id="rId30"/>
    <p:sldId id="678" r:id="rId31"/>
    <p:sldId id="679" r:id="rId32"/>
    <p:sldId id="680" r:id="rId33"/>
    <p:sldId id="681" r:id="rId34"/>
    <p:sldId id="682" r:id="rId35"/>
    <p:sldId id="683" r:id="rId36"/>
    <p:sldId id="684" r:id="rId37"/>
    <p:sldId id="685" r:id="rId38"/>
    <p:sldId id="686" r:id="rId39"/>
    <p:sldId id="687" r:id="rId40"/>
    <p:sldId id="688" r:id="rId41"/>
    <p:sldId id="689" r:id="rId42"/>
    <p:sldId id="690" r:id="rId43"/>
    <p:sldId id="691" r:id="rId44"/>
    <p:sldId id="692" r:id="rId45"/>
    <p:sldId id="693" r:id="rId46"/>
    <p:sldId id="694" r:id="rId47"/>
    <p:sldId id="695" r:id="rId48"/>
    <p:sldId id="696" r:id="rId49"/>
    <p:sldId id="697" r:id="rId50"/>
    <p:sldId id="601" r:id="rId51"/>
    <p:sldId id="588" r:id="rId52"/>
    <p:sldId id="570" r:id="rId53"/>
    <p:sldId id="571" r:id="rId54"/>
    <p:sldId id="698" r:id="rId55"/>
    <p:sldId id="572" r:id="rId56"/>
    <p:sldId id="573" r:id="rId57"/>
    <p:sldId id="575" r:id="rId58"/>
    <p:sldId id="576" r:id="rId59"/>
    <p:sldId id="578" r:id="rId60"/>
    <p:sldId id="579" r:id="rId61"/>
    <p:sldId id="580" r:id="rId62"/>
    <p:sldId id="581" r:id="rId63"/>
    <p:sldId id="699" r:id="rId64"/>
    <p:sldId id="582" r:id="rId65"/>
    <p:sldId id="583" r:id="rId66"/>
    <p:sldId id="584" r:id="rId67"/>
    <p:sldId id="585" r:id="rId68"/>
    <p:sldId id="589" r:id="rId69"/>
    <p:sldId id="590" r:id="rId70"/>
    <p:sldId id="700" r:id="rId71"/>
    <p:sldId id="591" r:id="rId72"/>
    <p:sldId id="592" r:id="rId73"/>
    <p:sldId id="593" r:id="rId74"/>
    <p:sldId id="594" r:id="rId75"/>
    <p:sldId id="595" r:id="rId76"/>
    <p:sldId id="596" r:id="rId77"/>
    <p:sldId id="701" r:id="rId78"/>
    <p:sldId id="648" r:id="rId79"/>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69A4"/>
    <a:srgbClr val="869DBE"/>
    <a:srgbClr val="2EDEBC"/>
    <a:srgbClr val="006600"/>
    <a:srgbClr val="008080"/>
    <a:srgbClr val="5DA1CB"/>
    <a:srgbClr val="339933"/>
    <a:srgbClr val="5AC349"/>
    <a:srgbClr val="4274B0"/>
    <a:srgbClr val="4577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85" autoAdjust="0"/>
    <p:restoredTop sz="94660"/>
  </p:normalViewPr>
  <p:slideViewPr>
    <p:cSldViewPr>
      <p:cViewPr varScale="1">
        <p:scale>
          <a:sx n="105" d="100"/>
          <a:sy n="105" d="100"/>
        </p:scale>
        <p:origin x="-582" y="-96"/>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image" Target="../media/image19.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image" Target="../media/image24.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image" Target="../media/image29.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image" Target="../media/image36.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44.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45.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46.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47.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48.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50.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52.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55.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58.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61.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63.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65.emf"/></Relationships>
</file>

<file path=ppt/drawings/_rels/vmlDrawing37.v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image" Target="../media/image6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2023-11-29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a:t>
            </a:fld>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768441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2023-11-29</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slide" Target="slide50.xml"/><Relationship Id="rId4" Type="http://schemas.openxmlformats.org/officeDocument/2006/relationships/slide" Target="slide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package" Target="../embeddings/Microsoft_Word_Document11111.docx"/><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7.xml.rels><?xml version="1.0" encoding="UTF-8" standalone="yes"?>
<Relationships xmlns="http://schemas.openxmlformats.org/package/2006/relationships"><Relationship Id="rId3" Type="http://schemas.openxmlformats.org/officeDocument/2006/relationships/image" Target="&#21517;&#24072;&#24494;&#28857;.TIF"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package" Target="../embeddings/Microsoft_Word_Document22222.docx"/><Relationship Id="rId2" Type="http://schemas.openxmlformats.org/officeDocument/2006/relationships/slideLayout" Target="../slideLayouts/slideLayout1.xml"/><Relationship Id="rId1" Type="http://schemas.openxmlformats.org/officeDocument/2006/relationships/vmlDrawing" Target="../drawings/vmlDrawing2.vml"/><Relationship Id="rId4" Type="http://schemas.openxmlformats.org/officeDocument/2006/relationships/image" Target="../media/image4.emf"/></Relationships>
</file>

<file path=ppt/slides/_rels/slide9.xml.rels><?xml version="1.0" encoding="UTF-8" standalone="yes"?>
<Relationships xmlns="http://schemas.openxmlformats.org/package/2006/relationships"><Relationship Id="rId3" Type="http://schemas.openxmlformats.org/officeDocument/2006/relationships/image" Target="19XWL12-10.TIF" TargetMode="Externa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package" Target="../embeddings/Microsoft_Word_Document33.docx"/><Relationship Id="rId2" Type="http://schemas.openxmlformats.org/officeDocument/2006/relationships/slideLayout" Target="../slideLayouts/slideLayout1.xml"/><Relationship Id="rId1" Type="http://schemas.openxmlformats.org/officeDocument/2006/relationships/vmlDrawing" Target="../drawings/vmlDrawing3.vml"/><Relationship Id="rId4" Type="http://schemas.openxmlformats.org/officeDocument/2006/relationships/image" Target="../media/image6.emf"/></Relationships>
</file>

<file path=ppt/slides/_rels/slide11.xml.rels><?xml version="1.0" encoding="UTF-8" standalone="yes"?>
<Relationships xmlns="http://schemas.openxmlformats.org/package/2006/relationships"><Relationship Id="rId3" Type="http://schemas.openxmlformats.org/officeDocument/2006/relationships/image" Target="19XWL12-11.TIF" TargetMode="External"/><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21XRJWL12-20.TIF" TargetMode="External"/><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21WLXKCXARJBS12-10.TIF" TargetMode="External"/><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21WLXKCXARJBS12-11.TIF" TargetMode="External"/><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package" Target="../embeddings/Microsoft_Word_Document44444.docx"/><Relationship Id="rId2" Type="http://schemas.openxmlformats.org/officeDocument/2006/relationships/slideLayout" Target="../slideLayouts/slideLayout1.xml"/><Relationship Id="rId1" Type="http://schemas.openxmlformats.org/officeDocument/2006/relationships/vmlDrawing" Target="../drawings/vmlDrawing4.vml"/><Relationship Id="rId4" Type="http://schemas.openxmlformats.org/officeDocument/2006/relationships/image" Target="../media/image11.emf"/></Relationships>
</file>

<file path=ppt/slides/_rels/slide21.xml.rels><?xml version="1.0" encoding="UTF-8" standalone="yes"?>
<Relationships xmlns="http://schemas.openxmlformats.org/package/2006/relationships"><Relationship Id="rId3" Type="http://schemas.openxmlformats.org/officeDocument/2006/relationships/package" Target="../embeddings/Microsoft_Word_Document55555.docx"/><Relationship Id="rId2" Type="http://schemas.openxmlformats.org/officeDocument/2006/relationships/slideLayout" Target="../slideLayouts/slideLayout1.xml"/><Relationship Id="rId1" Type="http://schemas.openxmlformats.org/officeDocument/2006/relationships/vmlDrawing" Target="../drawings/vmlDrawing5.vml"/><Relationship Id="rId4" Type="http://schemas.openxmlformats.org/officeDocument/2006/relationships/image" Target="../media/image12.emf"/></Relationships>
</file>

<file path=ppt/slides/_rels/slide22.xml.rels><?xml version="1.0" encoding="UTF-8" standalone="yes"?>
<Relationships xmlns="http://schemas.openxmlformats.org/package/2006/relationships"><Relationship Id="rId3" Type="http://schemas.openxmlformats.org/officeDocument/2006/relationships/package" Target="../embeddings/Microsoft_Word_Document66666.docx"/><Relationship Id="rId2" Type="http://schemas.openxmlformats.org/officeDocument/2006/relationships/slideLayout" Target="../slideLayouts/slideLayout1.xml"/><Relationship Id="rId1" Type="http://schemas.openxmlformats.org/officeDocument/2006/relationships/vmlDrawing" Target="../drawings/vmlDrawing6.vml"/><Relationship Id="rId4" Type="http://schemas.openxmlformats.org/officeDocument/2006/relationships/image" Target="../media/image13.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package" Target="../embeddings/Microsoft_Word_Document77777.docx"/><Relationship Id="rId2" Type="http://schemas.openxmlformats.org/officeDocument/2006/relationships/slideLayout" Target="../slideLayouts/slideLayout1.xml"/><Relationship Id="rId1" Type="http://schemas.openxmlformats.org/officeDocument/2006/relationships/vmlDrawing" Target="../drawings/vmlDrawing7.vml"/><Relationship Id="rId4" Type="http://schemas.openxmlformats.org/officeDocument/2006/relationships/image" Target="../media/image14.emf"/></Relationships>
</file>

<file path=ppt/slides/_rels/slide26.xml.rels><?xml version="1.0" encoding="UTF-8" standalone="yes"?>
<Relationships xmlns="http://schemas.openxmlformats.org/package/2006/relationships"><Relationship Id="rId3" Type="http://schemas.openxmlformats.org/officeDocument/2006/relationships/package" Target="../embeddings/Microsoft_Word_Document88888.docx"/><Relationship Id="rId2" Type="http://schemas.openxmlformats.org/officeDocument/2006/relationships/slideLayout" Target="../slideLayouts/slideLayout1.xml"/><Relationship Id="rId1" Type="http://schemas.openxmlformats.org/officeDocument/2006/relationships/vmlDrawing" Target="../drawings/vmlDrawing8.vml"/><Relationship Id="rId4" Type="http://schemas.openxmlformats.org/officeDocument/2006/relationships/image" Target="../media/image15.emf"/></Relationships>
</file>

<file path=ppt/slides/_rels/slide27.xml.rels><?xml version="1.0" encoding="UTF-8" standalone="yes"?>
<Relationships xmlns="http://schemas.openxmlformats.org/package/2006/relationships"><Relationship Id="rId3" Type="http://schemas.openxmlformats.org/officeDocument/2006/relationships/image" Target="file:///F:\&#20154;&#25945;&#29289;&#29702;&#24517;&#20462;&#31532;&#19977;&#20876;&#65288;&#21512;&#29256;&#65289;\21WLXKCXARJBS12-12.TIF" TargetMode="External"/><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file:///F:\&#20154;&#25945;&#29289;&#29702;&#24517;&#20462;&#31532;&#19977;&#20876;&#65288;&#21512;&#29256;&#65289;\23XKCWLRJBS12-7.TIF" TargetMode="External"/><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package" Target="../embeddings/Microsoft_Word_Document99999.docx"/><Relationship Id="rId2" Type="http://schemas.openxmlformats.org/officeDocument/2006/relationships/slideLayout" Target="../slideLayouts/slideLayout1.xml"/><Relationship Id="rId1" Type="http://schemas.openxmlformats.org/officeDocument/2006/relationships/vmlDrawing" Target="../drawings/vmlDrawing9.vml"/><Relationship Id="rId4" Type="http://schemas.openxmlformats.org/officeDocument/2006/relationships/image" Target="../media/image18.emf"/></Relationships>
</file>

<file path=ppt/slides/_rels/slide30.xml.rels><?xml version="1.0" encoding="UTF-8" standalone="yes"?>
<Relationships xmlns="http://schemas.openxmlformats.org/package/2006/relationships"><Relationship Id="rId3" Type="http://schemas.openxmlformats.org/officeDocument/2006/relationships/package" Target="../embeddings/Microsoft_Word_Document1010101010.docx"/><Relationship Id="rId2" Type="http://schemas.openxmlformats.org/officeDocument/2006/relationships/slideLayout" Target="../slideLayouts/slideLayout1.xml"/><Relationship Id="rId1" Type="http://schemas.openxmlformats.org/officeDocument/2006/relationships/vmlDrawing" Target="../drawings/vmlDrawing10.vml"/><Relationship Id="rId6" Type="http://schemas.openxmlformats.org/officeDocument/2006/relationships/image" Target="../media/image20.emf"/><Relationship Id="rId5" Type="http://schemas.openxmlformats.org/officeDocument/2006/relationships/package" Target="../embeddings/Microsoft_Word_Document1111111111.docx"/><Relationship Id="rId4" Type="http://schemas.openxmlformats.org/officeDocument/2006/relationships/image" Target="../media/image19.emf"/></Relationships>
</file>

<file path=ppt/slides/_rels/slide31.xml.rels><?xml version="1.0" encoding="UTF-8" standalone="yes"?>
<Relationships xmlns="http://schemas.openxmlformats.org/package/2006/relationships"><Relationship Id="rId3" Type="http://schemas.openxmlformats.org/officeDocument/2006/relationships/image" Target="file:///F:\&#20154;&#25945;&#29289;&#29702;&#24517;&#20462;&#31532;&#19977;&#20876;&#65288;&#21512;&#29256;&#65289;\21XRJWL12-23.TIF" TargetMode="External"/><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package" Target="../embeddings/Microsoft_Word_Document1212121212.docx"/><Relationship Id="rId2" Type="http://schemas.openxmlformats.org/officeDocument/2006/relationships/slideLayout" Target="../slideLayouts/slideLayout1.xml"/><Relationship Id="rId1" Type="http://schemas.openxmlformats.org/officeDocument/2006/relationships/vmlDrawing" Target="../drawings/vmlDrawing11.vml"/><Relationship Id="rId4" Type="http://schemas.openxmlformats.org/officeDocument/2006/relationships/image" Target="../media/image22.emf"/></Relationships>
</file>

<file path=ppt/slides/_rels/slide33.xml.rels><?xml version="1.0" encoding="UTF-8" standalone="yes"?>
<Relationships xmlns="http://schemas.openxmlformats.org/package/2006/relationships"><Relationship Id="rId3" Type="http://schemas.openxmlformats.org/officeDocument/2006/relationships/image" Target="file:///F:\&#20154;&#25945;&#29289;&#29702;&#24517;&#20462;&#31532;&#19977;&#20876;&#65288;&#21512;&#29256;&#65289;\23XKCWLRJBS12-8.TIF" TargetMode="External"/><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package" Target="../embeddings/Microsoft_Word_Document1313131313.docx"/><Relationship Id="rId7" Type="http://schemas.openxmlformats.org/officeDocument/2006/relationships/package" Target="../embeddings/Microsoft_Word_Document1515151515.docx"/><Relationship Id="rId2" Type="http://schemas.openxmlformats.org/officeDocument/2006/relationships/slideLayout" Target="../slideLayouts/slideLayout1.xml"/><Relationship Id="rId1" Type="http://schemas.openxmlformats.org/officeDocument/2006/relationships/vmlDrawing" Target="../drawings/vmlDrawing12.vml"/><Relationship Id="rId6" Type="http://schemas.openxmlformats.org/officeDocument/2006/relationships/image" Target="../media/image25.emf"/><Relationship Id="rId5" Type="http://schemas.openxmlformats.org/officeDocument/2006/relationships/package" Target="../embeddings/Microsoft_Word_Document1414141414.docx"/><Relationship Id="rId4" Type="http://schemas.openxmlformats.org/officeDocument/2006/relationships/image" Target="../media/image24.emf"/></Relationships>
</file>

<file path=ppt/slides/_rels/slide35.xml.rels><?xml version="1.0" encoding="UTF-8" standalone="yes"?>
<Relationships xmlns="http://schemas.openxmlformats.org/package/2006/relationships"><Relationship Id="rId3" Type="http://schemas.openxmlformats.org/officeDocument/2006/relationships/package" Target="../embeddings/Microsoft_Word_Document1616.docx"/><Relationship Id="rId2" Type="http://schemas.openxmlformats.org/officeDocument/2006/relationships/slideLayout" Target="../slideLayouts/slideLayout1.xml"/><Relationship Id="rId1" Type="http://schemas.openxmlformats.org/officeDocument/2006/relationships/vmlDrawing" Target="../drawings/vmlDrawing13.vml"/><Relationship Id="rId4" Type="http://schemas.openxmlformats.org/officeDocument/2006/relationships/image" Target="../media/image27.emf"/></Relationships>
</file>

<file path=ppt/slides/_rels/slide36.xml.rels><?xml version="1.0" encoding="UTF-8" standalone="yes"?>
<Relationships xmlns="http://schemas.openxmlformats.org/package/2006/relationships"><Relationship Id="rId3" Type="http://schemas.openxmlformats.org/officeDocument/2006/relationships/package" Target="../embeddings/Microsoft_Word_Document1717171717.docx"/><Relationship Id="rId2" Type="http://schemas.openxmlformats.org/officeDocument/2006/relationships/slideLayout" Target="../slideLayouts/slideLayout1.xml"/><Relationship Id="rId1" Type="http://schemas.openxmlformats.org/officeDocument/2006/relationships/vmlDrawing" Target="../drawings/vmlDrawing14.vml"/><Relationship Id="rId4" Type="http://schemas.openxmlformats.org/officeDocument/2006/relationships/image" Target="../media/image28.emf"/></Relationships>
</file>

<file path=ppt/slides/_rels/slide37.xml.rels><?xml version="1.0" encoding="UTF-8" standalone="yes"?>
<Relationships xmlns="http://schemas.openxmlformats.org/package/2006/relationships"><Relationship Id="rId3" Type="http://schemas.openxmlformats.org/officeDocument/2006/relationships/package" Target="../embeddings/Microsoft_Word_Document1818181818.docx"/><Relationship Id="rId2" Type="http://schemas.openxmlformats.org/officeDocument/2006/relationships/slideLayout" Target="../slideLayouts/slideLayout1.xml"/><Relationship Id="rId1" Type="http://schemas.openxmlformats.org/officeDocument/2006/relationships/vmlDrawing" Target="../drawings/vmlDrawing15.vml"/><Relationship Id="rId6" Type="http://schemas.openxmlformats.org/officeDocument/2006/relationships/image" Target="../media/image30.emf"/><Relationship Id="rId5" Type="http://schemas.openxmlformats.org/officeDocument/2006/relationships/package" Target="../embeddings/Microsoft_Word_Document1919191919.docx"/><Relationship Id="rId4" Type="http://schemas.openxmlformats.org/officeDocument/2006/relationships/image" Target="../media/image29.emf"/></Relationships>
</file>

<file path=ppt/slides/_rels/slide38.xml.rels><?xml version="1.0" encoding="UTF-8" standalone="yes"?>
<Relationships xmlns="http://schemas.openxmlformats.org/package/2006/relationships"><Relationship Id="rId3" Type="http://schemas.openxmlformats.org/officeDocument/2006/relationships/image" Target="19XWL12-28.TIF" TargetMode="External"/><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package" Target="../embeddings/Microsoft_Word_Document2020202020.docx"/><Relationship Id="rId2" Type="http://schemas.openxmlformats.org/officeDocument/2006/relationships/slideLayout" Target="../slideLayouts/slideLayout1.xml"/><Relationship Id="rId1" Type="http://schemas.openxmlformats.org/officeDocument/2006/relationships/vmlDrawing" Target="../drawings/vmlDrawing16.vml"/><Relationship Id="rId4" Type="http://schemas.openxmlformats.org/officeDocument/2006/relationships/image" Target="../media/image32.emf"/></Relationships>
</file>

<file path=ppt/slides/_rels/slide40.xml.rels><?xml version="1.0" encoding="UTF-8" standalone="yes"?>
<Relationships xmlns="http://schemas.openxmlformats.org/package/2006/relationships"><Relationship Id="rId3" Type="http://schemas.openxmlformats.org/officeDocument/2006/relationships/image" Target="20YLBWL8-26.TIF" TargetMode="External"/><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package" Target="../embeddings/Microsoft_Word_Document2121212121.docx"/><Relationship Id="rId2" Type="http://schemas.openxmlformats.org/officeDocument/2006/relationships/slideLayout" Target="../slideLayouts/slideLayout1.xml"/><Relationship Id="rId1" Type="http://schemas.openxmlformats.org/officeDocument/2006/relationships/vmlDrawing" Target="../drawings/vmlDrawing17.vml"/><Relationship Id="rId4" Type="http://schemas.openxmlformats.org/officeDocument/2006/relationships/image" Target="../media/image34.emf"/></Relationships>
</file>

<file path=ppt/slides/_rels/slide42.xml.rels><?xml version="1.0" encoding="UTF-8" standalone="yes"?>
<Relationships xmlns="http://schemas.openxmlformats.org/package/2006/relationships"><Relationship Id="rId3" Type="http://schemas.openxmlformats.org/officeDocument/2006/relationships/package" Target="../embeddings/Microsoft_Word_Document2222222222.docx"/><Relationship Id="rId2" Type="http://schemas.openxmlformats.org/officeDocument/2006/relationships/slideLayout" Target="../slideLayouts/slideLayout1.xml"/><Relationship Id="rId1" Type="http://schemas.openxmlformats.org/officeDocument/2006/relationships/vmlDrawing" Target="../drawings/vmlDrawing18.vml"/><Relationship Id="rId4" Type="http://schemas.openxmlformats.org/officeDocument/2006/relationships/image" Target="../media/image35.emf"/></Relationships>
</file>

<file path=ppt/slides/_rels/slide43.xml.rels><?xml version="1.0" encoding="UTF-8" standalone="yes"?>
<Relationships xmlns="http://schemas.openxmlformats.org/package/2006/relationships"><Relationship Id="rId3" Type="http://schemas.openxmlformats.org/officeDocument/2006/relationships/package" Target="../embeddings/Microsoft_Word_Document2323232323.docx"/><Relationship Id="rId2" Type="http://schemas.openxmlformats.org/officeDocument/2006/relationships/slideLayout" Target="../slideLayouts/slideLayout1.xml"/><Relationship Id="rId1" Type="http://schemas.openxmlformats.org/officeDocument/2006/relationships/vmlDrawing" Target="../drawings/vmlDrawing19.vml"/><Relationship Id="rId6" Type="http://schemas.openxmlformats.org/officeDocument/2006/relationships/image" Target="../media/image37.emf"/><Relationship Id="rId5" Type="http://schemas.openxmlformats.org/officeDocument/2006/relationships/package" Target="../embeddings/Microsoft_Word_Document2424242424.docx"/><Relationship Id="rId4" Type="http://schemas.openxmlformats.org/officeDocument/2006/relationships/image" Target="../media/image36.emf"/></Relationships>
</file>

<file path=ppt/slides/_rels/slide44.xml.rels><?xml version="1.0" encoding="UTF-8" standalone="yes"?>
<Relationships xmlns="http://schemas.openxmlformats.org/package/2006/relationships"><Relationship Id="rId3" Type="http://schemas.openxmlformats.org/officeDocument/2006/relationships/package" Target="../embeddings/Microsoft_Word_Document2525252525.docx"/><Relationship Id="rId2" Type="http://schemas.openxmlformats.org/officeDocument/2006/relationships/slideLayout" Target="../slideLayouts/slideLayout1.xml"/><Relationship Id="rId1" Type="http://schemas.openxmlformats.org/officeDocument/2006/relationships/vmlDrawing" Target="../drawings/vmlDrawing20.vml"/><Relationship Id="rId4" Type="http://schemas.openxmlformats.org/officeDocument/2006/relationships/image" Target="../media/image38.emf"/></Relationships>
</file>

<file path=ppt/slides/_rels/slide45.xml.rels><?xml version="1.0" encoding="UTF-8" standalone="yes"?>
<Relationships xmlns="http://schemas.openxmlformats.org/package/2006/relationships"><Relationship Id="rId3" Type="http://schemas.openxmlformats.org/officeDocument/2006/relationships/image" Target="file:///F:\&#20154;&#25945;&#29289;&#29702;&#24517;&#20462;&#31532;&#19977;&#20876;&#65288;&#21512;&#29256;&#65289;\22RJWL3+251.TIF" TargetMode="External"/><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package" Target="../embeddings/Microsoft_Word_Document2626262626.docx"/><Relationship Id="rId2" Type="http://schemas.openxmlformats.org/officeDocument/2006/relationships/slideLayout" Target="../slideLayouts/slideLayout1.xml"/><Relationship Id="rId1" Type="http://schemas.openxmlformats.org/officeDocument/2006/relationships/vmlDrawing" Target="../drawings/vmlDrawing21.vml"/><Relationship Id="rId4" Type="http://schemas.openxmlformats.org/officeDocument/2006/relationships/image" Target="../media/image40.emf"/></Relationships>
</file>

<file path=ppt/slides/_rels/slide47.xml.rels><?xml version="1.0" encoding="UTF-8" standalone="yes"?>
<Relationships xmlns="http://schemas.openxmlformats.org/package/2006/relationships"><Relationship Id="rId3" Type="http://schemas.openxmlformats.org/officeDocument/2006/relationships/image" Target="file:///F:\&#20154;&#25945;&#29289;&#29702;&#24517;&#20462;&#31532;&#19977;&#20876;&#65288;&#21512;&#29256;&#65289;\21XRJWL12-46.TIF" TargetMode="External"/><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package" Target="../embeddings/Microsoft_Word_Document2727272727.docx"/><Relationship Id="rId2" Type="http://schemas.openxmlformats.org/officeDocument/2006/relationships/slideLayout" Target="../slideLayouts/slideLayout1.xml"/><Relationship Id="rId1" Type="http://schemas.openxmlformats.org/officeDocument/2006/relationships/vmlDrawing" Target="../drawings/vmlDrawing22.vml"/><Relationship Id="rId4" Type="http://schemas.openxmlformats.org/officeDocument/2006/relationships/image" Target="../media/image42.e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8" Type="http://schemas.openxmlformats.org/officeDocument/2006/relationships/slide" Target="slide61.xml"/><Relationship Id="rId13" Type="http://schemas.openxmlformats.org/officeDocument/2006/relationships/slide" Target="slide73.xml"/><Relationship Id="rId3" Type="http://schemas.openxmlformats.org/officeDocument/2006/relationships/slide" Target="slide51.xml"/><Relationship Id="rId7" Type="http://schemas.openxmlformats.org/officeDocument/2006/relationships/slide" Target="slide59.xml"/><Relationship Id="rId12" Type="http://schemas.openxmlformats.org/officeDocument/2006/relationships/slide" Target="slide71.xml"/><Relationship Id="rId2" Type="http://schemas.openxmlformats.org/officeDocument/2006/relationships/slideLayout" Target="../slideLayouts/slideLayout1.xml"/><Relationship Id="rId16" Type="http://schemas.openxmlformats.org/officeDocument/2006/relationships/image" Target="../media/image43.emf"/><Relationship Id="rId1" Type="http://schemas.openxmlformats.org/officeDocument/2006/relationships/vmlDrawing" Target="../drawings/vmlDrawing23.vml"/><Relationship Id="rId6" Type="http://schemas.openxmlformats.org/officeDocument/2006/relationships/slide" Target="slide57.xml"/><Relationship Id="rId11" Type="http://schemas.openxmlformats.org/officeDocument/2006/relationships/slide" Target="slide68.xml"/><Relationship Id="rId5" Type="http://schemas.openxmlformats.org/officeDocument/2006/relationships/slide" Target="slide55.xml"/><Relationship Id="rId15" Type="http://schemas.openxmlformats.org/officeDocument/2006/relationships/package" Target="../embeddings/Microsoft_Word_Document282828.docx"/><Relationship Id="rId10" Type="http://schemas.openxmlformats.org/officeDocument/2006/relationships/slide" Target="slide66.xml"/><Relationship Id="rId4" Type="http://schemas.openxmlformats.org/officeDocument/2006/relationships/slide" Target="slide53.xml"/><Relationship Id="rId9" Type="http://schemas.openxmlformats.org/officeDocument/2006/relationships/slide" Target="slide64.xml"/><Relationship Id="rId14" Type="http://schemas.openxmlformats.org/officeDocument/2006/relationships/slide" Target="slide75.xml"/></Relationships>
</file>

<file path=ppt/slides/_rels/slide52.xml.rels><?xml version="1.0" encoding="UTF-8" standalone="yes"?>
<Relationships xmlns="http://schemas.openxmlformats.org/package/2006/relationships"><Relationship Id="rId8" Type="http://schemas.openxmlformats.org/officeDocument/2006/relationships/slide" Target="slide61.xml"/><Relationship Id="rId13" Type="http://schemas.openxmlformats.org/officeDocument/2006/relationships/slide" Target="slide73.xml"/><Relationship Id="rId3" Type="http://schemas.openxmlformats.org/officeDocument/2006/relationships/slide" Target="slide51.xml"/><Relationship Id="rId7" Type="http://schemas.openxmlformats.org/officeDocument/2006/relationships/slide" Target="slide59.xml"/><Relationship Id="rId12" Type="http://schemas.openxmlformats.org/officeDocument/2006/relationships/slide" Target="slide71.xml"/><Relationship Id="rId2" Type="http://schemas.openxmlformats.org/officeDocument/2006/relationships/slideLayout" Target="../slideLayouts/slideLayout1.xml"/><Relationship Id="rId16" Type="http://schemas.openxmlformats.org/officeDocument/2006/relationships/image" Target="../media/image44.emf"/><Relationship Id="rId1" Type="http://schemas.openxmlformats.org/officeDocument/2006/relationships/vmlDrawing" Target="../drawings/vmlDrawing24.vml"/><Relationship Id="rId6" Type="http://schemas.openxmlformats.org/officeDocument/2006/relationships/slide" Target="slide57.xml"/><Relationship Id="rId11" Type="http://schemas.openxmlformats.org/officeDocument/2006/relationships/slide" Target="slide68.xml"/><Relationship Id="rId5" Type="http://schemas.openxmlformats.org/officeDocument/2006/relationships/slide" Target="slide55.xml"/><Relationship Id="rId15" Type="http://schemas.openxmlformats.org/officeDocument/2006/relationships/package" Target="../embeddings/Microsoft_Word_Document292929.docx"/><Relationship Id="rId10" Type="http://schemas.openxmlformats.org/officeDocument/2006/relationships/slide" Target="slide66.xml"/><Relationship Id="rId4" Type="http://schemas.openxmlformats.org/officeDocument/2006/relationships/slide" Target="slide53.xml"/><Relationship Id="rId9" Type="http://schemas.openxmlformats.org/officeDocument/2006/relationships/slide" Target="slide64.xml"/><Relationship Id="rId14" Type="http://schemas.openxmlformats.org/officeDocument/2006/relationships/slide" Target="slide75.xml"/></Relationships>
</file>

<file path=ppt/slides/_rels/slide53.xml.rels><?xml version="1.0" encoding="UTF-8" standalone="yes"?>
<Relationships xmlns="http://schemas.openxmlformats.org/package/2006/relationships"><Relationship Id="rId8" Type="http://schemas.openxmlformats.org/officeDocument/2006/relationships/slide" Target="slide61.xml"/><Relationship Id="rId13" Type="http://schemas.openxmlformats.org/officeDocument/2006/relationships/slide" Target="slide73.xml"/><Relationship Id="rId3" Type="http://schemas.openxmlformats.org/officeDocument/2006/relationships/slide" Target="slide51.xml"/><Relationship Id="rId7" Type="http://schemas.openxmlformats.org/officeDocument/2006/relationships/slide" Target="slide59.xml"/><Relationship Id="rId12" Type="http://schemas.openxmlformats.org/officeDocument/2006/relationships/slide" Target="slide71.xml"/><Relationship Id="rId2" Type="http://schemas.openxmlformats.org/officeDocument/2006/relationships/slideLayout" Target="../slideLayouts/slideLayout1.xml"/><Relationship Id="rId16" Type="http://schemas.openxmlformats.org/officeDocument/2006/relationships/image" Target="../media/image45.emf"/><Relationship Id="rId1" Type="http://schemas.openxmlformats.org/officeDocument/2006/relationships/vmlDrawing" Target="../drawings/vmlDrawing25.vml"/><Relationship Id="rId6" Type="http://schemas.openxmlformats.org/officeDocument/2006/relationships/slide" Target="slide57.xml"/><Relationship Id="rId11" Type="http://schemas.openxmlformats.org/officeDocument/2006/relationships/slide" Target="slide68.xml"/><Relationship Id="rId5" Type="http://schemas.openxmlformats.org/officeDocument/2006/relationships/slide" Target="slide55.xml"/><Relationship Id="rId15" Type="http://schemas.openxmlformats.org/officeDocument/2006/relationships/package" Target="../embeddings/Microsoft_Word_Document303030.docx"/><Relationship Id="rId10" Type="http://schemas.openxmlformats.org/officeDocument/2006/relationships/slide" Target="slide66.xml"/><Relationship Id="rId4" Type="http://schemas.openxmlformats.org/officeDocument/2006/relationships/slide" Target="slide53.xml"/><Relationship Id="rId9" Type="http://schemas.openxmlformats.org/officeDocument/2006/relationships/slide" Target="slide64.xml"/><Relationship Id="rId14" Type="http://schemas.openxmlformats.org/officeDocument/2006/relationships/slide" Target="slide75.xml"/></Relationships>
</file>

<file path=ppt/slides/_rels/slide54.xml.rels><?xml version="1.0" encoding="UTF-8" standalone="yes"?>
<Relationships xmlns="http://schemas.openxmlformats.org/package/2006/relationships"><Relationship Id="rId8" Type="http://schemas.openxmlformats.org/officeDocument/2006/relationships/slide" Target="slide61.xml"/><Relationship Id="rId13" Type="http://schemas.openxmlformats.org/officeDocument/2006/relationships/slide" Target="slide73.xml"/><Relationship Id="rId3" Type="http://schemas.openxmlformats.org/officeDocument/2006/relationships/slide" Target="slide51.xml"/><Relationship Id="rId7" Type="http://schemas.openxmlformats.org/officeDocument/2006/relationships/slide" Target="slide59.xml"/><Relationship Id="rId12" Type="http://schemas.openxmlformats.org/officeDocument/2006/relationships/slide" Target="slide71.xml"/><Relationship Id="rId2" Type="http://schemas.openxmlformats.org/officeDocument/2006/relationships/slideLayout" Target="../slideLayouts/slideLayout1.xml"/><Relationship Id="rId16" Type="http://schemas.openxmlformats.org/officeDocument/2006/relationships/image" Target="../media/image46.emf"/><Relationship Id="rId1" Type="http://schemas.openxmlformats.org/officeDocument/2006/relationships/vmlDrawing" Target="../drawings/vmlDrawing26.vml"/><Relationship Id="rId6" Type="http://schemas.openxmlformats.org/officeDocument/2006/relationships/slide" Target="slide57.xml"/><Relationship Id="rId11" Type="http://schemas.openxmlformats.org/officeDocument/2006/relationships/slide" Target="slide68.xml"/><Relationship Id="rId5" Type="http://schemas.openxmlformats.org/officeDocument/2006/relationships/slide" Target="slide55.xml"/><Relationship Id="rId15" Type="http://schemas.openxmlformats.org/officeDocument/2006/relationships/package" Target="../embeddings/Microsoft_Word_Document313131.docx"/><Relationship Id="rId10" Type="http://schemas.openxmlformats.org/officeDocument/2006/relationships/slide" Target="slide66.xml"/><Relationship Id="rId4" Type="http://schemas.openxmlformats.org/officeDocument/2006/relationships/slide" Target="slide53.xml"/><Relationship Id="rId9" Type="http://schemas.openxmlformats.org/officeDocument/2006/relationships/slide" Target="slide64.xml"/><Relationship Id="rId14" Type="http://schemas.openxmlformats.org/officeDocument/2006/relationships/slide" Target="slide75.xml"/></Relationships>
</file>

<file path=ppt/slides/_rels/slide55.xml.rels><?xml version="1.0" encoding="UTF-8" standalone="yes"?>
<Relationships xmlns="http://schemas.openxmlformats.org/package/2006/relationships"><Relationship Id="rId8" Type="http://schemas.openxmlformats.org/officeDocument/2006/relationships/slide" Target="slide61.xml"/><Relationship Id="rId13" Type="http://schemas.openxmlformats.org/officeDocument/2006/relationships/slide" Target="slide73.xml"/><Relationship Id="rId3" Type="http://schemas.openxmlformats.org/officeDocument/2006/relationships/slide" Target="slide51.xml"/><Relationship Id="rId7" Type="http://schemas.openxmlformats.org/officeDocument/2006/relationships/slide" Target="slide59.xml"/><Relationship Id="rId12" Type="http://schemas.openxmlformats.org/officeDocument/2006/relationships/slide" Target="slide71.xml"/><Relationship Id="rId2" Type="http://schemas.openxmlformats.org/officeDocument/2006/relationships/slideLayout" Target="../slideLayouts/slideLayout1.xml"/><Relationship Id="rId16" Type="http://schemas.openxmlformats.org/officeDocument/2006/relationships/image" Target="../media/image47.emf"/><Relationship Id="rId1" Type="http://schemas.openxmlformats.org/officeDocument/2006/relationships/vmlDrawing" Target="../drawings/vmlDrawing27.vml"/><Relationship Id="rId6" Type="http://schemas.openxmlformats.org/officeDocument/2006/relationships/slide" Target="slide57.xml"/><Relationship Id="rId11" Type="http://schemas.openxmlformats.org/officeDocument/2006/relationships/slide" Target="slide68.xml"/><Relationship Id="rId5" Type="http://schemas.openxmlformats.org/officeDocument/2006/relationships/slide" Target="slide55.xml"/><Relationship Id="rId15" Type="http://schemas.openxmlformats.org/officeDocument/2006/relationships/package" Target="../embeddings/Microsoft_Word_Document323232.docx"/><Relationship Id="rId10" Type="http://schemas.openxmlformats.org/officeDocument/2006/relationships/slide" Target="slide66.xml"/><Relationship Id="rId4" Type="http://schemas.openxmlformats.org/officeDocument/2006/relationships/slide" Target="slide53.xml"/><Relationship Id="rId9" Type="http://schemas.openxmlformats.org/officeDocument/2006/relationships/slide" Target="slide64.xml"/><Relationship Id="rId14" Type="http://schemas.openxmlformats.org/officeDocument/2006/relationships/slide" Target="slide75.xml"/></Relationships>
</file>

<file path=ppt/slides/_rels/slide56.xml.rels><?xml version="1.0" encoding="UTF-8" standalone="yes"?>
<Relationships xmlns="http://schemas.openxmlformats.org/package/2006/relationships"><Relationship Id="rId8" Type="http://schemas.openxmlformats.org/officeDocument/2006/relationships/slide" Target="slide61.xml"/><Relationship Id="rId13" Type="http://schemas.openxmlformats.org/officeDocument/2006/relationships/slide" Target="slide73.xml"/><Relationship Id="rId3" Type="http://schemas.openxmlformats.org/officeDocument/2006/relationships/slide" Target="slide51.xml"/><Relationship Id="rId7" Type="http://schemas.openxmlformats.org/officeDocument/2006/relationships/slide" Target="slide59.xml"/><Relationship Id="rId12" Type="http://schemas.openxmlformats.org/officeDocument/2006/relationships/slide" Target="slide71.xml"/><Relationship Id="rId2" Type="http://schemas.openxmlformats.org/officeDocument/2006/relationships/slideLayout" Target="../slideLayouts/slideLayout1.xml"/><Relationship Id="rId16" Type="http://schemas.openxmlformats.org/officeDocument/2006/relationships/image" Target="../media/image48.emf"/><Relationship Id="rId1" Type="http://schemas.openxmlformats.org/officeDocument/2006/relationships/vmlDrawing" Target="../drawings/vmlDrawing28.vml"/><Relationship Id="rId6" Type="http://schemas.openxmlformats.org/officeDocument/2006/relationships/slide" Target="slide57.xml"/><Relationship Id="rId11" Type="http://schemas.openxmlformats.org/officeDocument/2006/relationships/slide" Target="slide68.xml"/><Relationship Id="rId5" Type="http://schemas.openxmlformats.org/officeDocument/2006/relationships/slide" Target="slide55.xml"/><Relationship Id="rId15" Type="http://schemas.openxmlformats.org/officeDocument/2006/relationships/package" Target="../embeddings/Microsoft_Word_Document333333.docx"/><Relationship Id="rId10" Type="http://schemas.openxmlformats.org/officeDocument/2006/relationships/slide" Target="slide66.xml"/><Relationship Id="rId4" Type="http://schemas.openxmlformats.org/officeDocument/2006/relationships/slide" Target="slide53.xml"/><Relationship Id="rId9" Type="http://schemas.openxmlformats.org/officeDocument/2006/relationships/slide" Target="slide64.xml"/><Relationship Id="rId14" Type="http://schemas.openxmlformats.org/officeDocument/2006/relationships/slide" Target="slide75.xml"/></Relationships>
</file>

<file path=ppt/slides/_rels/slide57.xml.rels><?xml version="1.0" encoding="UTF-8" standalone="yes"?>
<Relationships xmlns="http://schemas.openxmlformats.org/package/2006/relationships"><Relationship Id="rId8" Type="http://schemas.openxmlformats.org/officeDocument/2006/relationships/slide" Target="slide64.xml"/><Relationship Id="rId13" Type="http://schemas.openxmlformats.org/officeDocument/2006/relationships/slide" Target="slide75.xml"/><Relationship Id="rId3" Type="http://schemas.openxmlformats.org/officeDocument/2006/relationships/slide" Target="slide53.xml"/><Relationship Id="rId7" Type="http://schemas.openxmlformats.org/officeDocument/2006/relationships/slide" Target="slide61.xml"/><Relationship Id="rId12" Type="http://schemas.openxmlformats.org/officeDocument/2006/relationships/slide" Target="slide73.xml"/><Relationship Id="rId2" Type="http://schemas.openxmlformats.org/officeDocument/2006/relationships/slide" Target="slide51.xml"/><Relationship Id="rId1" Type="http://schemas.openxmlformats.org/officeDocument/2006/relationships/slideLayout" Target="../slideLayouts/slideLayout1.xml"/><Relationship Id="rId6" Type="http://schemas.openxmlformats.org/officeDocument/2006/relationships/slide" Target="slide59.xml"/><Relationship Id="rId11" Type="http://schemas.openxmlformats.org/officeDocument/2006/relationships/slide" Target="slide71.xml"/><Relationship Id="rId5" Type="http://schemas.openxmlformats.org/officeDocument/2006/relationships/slide" Target="slide57.xml"/><Relationship Id="rId15" Type="http://schemas.openxmlformats.org/officeDocument/2006/relationships/image" Target="file:///F:\&#20154;&#25945;&#29289;&#29702;&#24517;&#20462;&#31532;&#19977;&#20876;&#65288;&#21512;&#29256;&#65289;\21XRJWL12-29.TIF" TargetMode="External"/><Relationship Id="rId10" Type="http://schemas.openxmlformats.org/officeDocument/2006/relationships/slide" Target="slide68.xml"/><Relationship Id="rId4" Type="http://schemas.openxmlformats.org/officeDocument/2006/relationships/slide" Target="slide55.xml"/><Relationship Id="rId9" Type="http://schemas.openxmlformats.org/officeDocument/2006/relationships/slide" Target="slide66.xml"/><Relationship Id="rId14" Type="http://schemas.openxmlformats.org/officeDocument/2006/relationships/image" Target="../media/image49.tiff"/></Relationships>
</file>

<file path=ppt/slides/_rels/slide58.xml.rels><?xml version="1.0" encoding="UTF-8" standalone="yes"?>
<Relationships xmlns="http://schemas.openxmlformats.org/package/2006/relationships"><Relationship Id="rId8" Type="http://schemas.openxmlformats.org/officeDocument/2006/relationships/slide" Target="slide61.xml"/><Relationship Id="rId13" Type="http://schemas.openxmlformats.org/officeDocument/2006/relationships/slide" Target="slide73.xml"/><Relationship Id="rId3" Type="http://schemas.openxmlformats.org/officeDocument/2006/relationships/slide" Target="slide51.xml"/><Relationship Id="rId7" Type="http://schemas.openxmlformats.org/officeDocument/2006/relationships/slide" Target="slide59.xml"/><Relationship Id="rId12" Type="http://schemas.openxmlformats.org/officeDocument/2006/relationships/slide" Target="slide71.xml"/><Relationship Id="rId2" Type="http://schemas.openxmlformats.org/officeDocument/2006/relationships/slideLayout" Target="../slideLayouts/slideLayout1.xml"/><Relationship Id="rId16" Type="http://schemas.openxmlformats.org/officeDocument/2006/relationships/image" Target="../media/image50.emf"/><Relationship Id="rId1" Type="http://schemas.openxmlformats.org/officeDocument/2006/relationships/vmlDrawing" Target="../drawings/vmlDrawing29.vml"/><Relationship Id="rId6" Type="http://schemas.openxmlformats.org/officeDocument/2006/relationships/slide" Target="slide57.xml"/><Relationship Id="rId11" Type="http://schemas.openxmlformats.org/officeDocument/2006/relationships/slide" Target="slide68.xml"/><Relationship Id="rId5" Type="http://schemas.openxmlformats.org/officeDocument/2006/relationships/slide" Target="slide55.xml"/><Relationship Id="rId15" Type="http://schemas.openxmlformats.org/officeDocument/2006/relationships/package" Target="../embeddings/Microsoft_Word_Document343434.docx"/><Relationship Id="rId10" Type="http://schemas.openxmlformats.org/officeDocument/2006/relationships/slide" Target="slide66.xml"/><Relationship Id="rId4" Type="http://schemas.openxmlformats.org/officeDocument/2006/relationships/slide" Target="slide53.xml"/><Relationship Id="rId9" Type="http://schemas.openxmlformats.org/officeDocument/2006/relationships/slide" Target="slide64.xml"/><Relationship Id="rId14" Type="http://schemas.openxmlformats.org/officeDocument/2006/relationships/slide" Target="slide75.xml"/></Relationships>
</file>

<file path=ppt/slides/_rels/slide59.xml.rels><?xml version="1.0" encoding="UTF-8" standalone="yes"?>
<Relationships xmlns="http://schemas.openxmlformats.org/package/2006/relationships"><Relationship Id="rId8" Type="http://schemas.openxmlformats.org/officeDocument/2006/relationships/slide" Target="slide64.xml"/><Relationship Id="rId13" Type="http://schemas.openxmlformats.org/officeDocument/2006/relationships/slide" Target="slide75.xml"/><Relationship Id="rId3" Type="http://schemas.openxmlformats.org/officeDocument/2006/relationships/slide" Target="slide53.xml"/><Relationship Id="rId7" Type="http://schemas.openxmlformats.org/officeDocument/2006/relationships/slide" Target="slide61.xml"/><Relationship Id="rId12" Type="http://schemas.openxmlformats.org/officeDocument/2006/relationships/slide" Target="slide73.xml"/><Relationship Id="rId2" Type="http://schemas.openxmlformats.org/officeDocument/2006/relationships/slide" Target="slide51.xml"/><Relationship Id="rId1" Type="http://schemas.openxmlformats.org/officeDocument/2006/relationships/slideLayout" Target="../slideLayouts/slideLayout1.xml"/><Relationship Id="rId6" Type="http://schemas.openxmlformats.org/officeDocument/2006/relationships/slide" Target="slide59.xml"/><Relationship Id="rId11" Type="http://schemas.openxmlformats.org/officeDocument/2006/relationships/slide" Target="slide71.xml"/><Relationship Id="rId5" Type="http://schemas.openxmlformats.org/officeDocument/2006/relationships/slide" Target="slide57.xml"/><Relationship Id="rId15" Type="http://schemas.openxmlformats.org/officeDocument/2006/relationships/image" Target="file:///F:\&#20154;&#25945;&#29289;&#29702;&#24517;&#20462;&#31532;&#19977;&#20876;&#65288;&#21512;&#29256;&#65289;\23XKCWLRJBS12-9.TIF" TargetMode="External"/><Relationship Id="rId10" Type="http://schemas.openxmlformats.org/officeDocument/2006/relationships/slide" Target="slide68.xml"/><Relationship Id="rId4" Type="http://schemas.openxmlformats.org/officeDocument/2006/relationships/slide" Target="slide55.xml"/><Relationship Id="rId9" Type="http://schemas.openxmlformats.org/officeDocument/2006/relationships/slide" Target="slide66.xml"/><Relationship Id="rId14" Type="http://schemas.openxmlformats.org/officeDocument/2006/relationships/image" Target="../media/image51.tiff"/></Relationships>
</file>

<file path=ppt/slides/_rels/slide60.xml.rels><?xml version="1.0" encoding="UTF-8" standalone="yes"?>
<Relationships xmlns="http://schemas.openxmlformats.org/package/2006/relationships"><Relationship Id="rId8" Type="http://schemas.openxmlformats.org/officeDocument/2006/relationships/slide" Target="slide61.xml"/><Relationship Id="rId13" Type="http://schemas.openxmlformats.org/officeDocument/2006/relationships/slide" Target="slide73.xml"/><Relationship Id="rId3" Type="http://schemas.openxmlformats.org/officeDocument/2006/relationships/slide" Target="slide51.xml"/><Relationship Id="rId7" Type="http://schemas.openxmlformats.org/officeDocument/2006/relationships/slide" Target="slide59.xml"/><Relationship Id="rId12" Type="http://schemas.openxmlformats.org/officeDocument/2006/relationships/slide" Target="slide71.xml"/><Relationship Id="rId2" Type="http://schemas.openxmlformats.org/officeDocument/2006/relationships/slideLayout" Target="../slideLayouts/slideLayout1.xml"/><Relationship Id="rId16" Type="http://schemas.openxmlformats.org/officeDocument/2006/relationships/image" Target="../media/image52.emf"/><Relationship Id="rId1" Type="http://schemas.openxmlformats.org/officeDocument/2006/relationships/vmlDrawing" Target="../drawings/vmlDrawing30.vml"/><Relationship Id="rId6" Type="http://schemas.openxmlformats.org/officeDocument/2006/relationships/slide" Target="slide57.xml"/><Relationship Id="rId11" Type="http://schemas.openxmlformats.org/officeDocument/2006/relationships/slide" Target="slide68.xml"/><Relationship Id="rId5" Type="http://schemas.openxmlformats.org/officeDocument/2006/relationships/slide" Target="slide55.xml"/><Relationship Id="rId15" Type="http://schemas.openxmlformats.org/officeDocument/2006/relationships/package" Target="../embeddings/Microsoft_Word_Document353535.docx"/><Relationship Id="rId10" Type="http://schemas.openxmlformats.org/officeDocument/2006/relationships/slide" Target="slide66.xml"/><Relationship Id="rId4" Type="http://schemas.openxmlformats.org/officeDocument/2006/relationships/slide" Target="slide53.xml"/><Relationship Id="rId9" Type="http://schemas.openxmlformats.org/officeDocument/2006/relationships/slide" Target="slide64.xml"/><Relationship Id="rId14" Type="http://schemas.openxmlformats.org/officeDocument/2006/relationships/slide" Target="slide75.xml"/></Relationships>
</file>

<file path=ppt/slides/_rels/slide61.xml.rels><?xml version="1.0" encoding="UTF-8" standalone="yes"?>
<Relationships xmlns="http://schemas.openxmlformats.org/package/2006/relationships"><Relationship Id="rId8" Type="http://schemas.openxmlformats.org/officeDocument/2006/relationships/slide" Target="slide64.xml"/><Relationship Id="rId13" Type="http://schemas.openxmlformats.org/officeDocument/2006/relationships/slide" Target="slide75.xml"/><Relationship Id="rId3" Type="http://schemas.openxmlformats.org/officeDocument/2006/relationships/slide" Target="slide53.xml"/><Relationship Id="rId7" Type="http://schemas.openxmlformats.org/officeDocument/2006/relationships/slide" Target="slide61.xml"/><Relationship Id="rId12" Type="http://schemas.openxmlformats.org/officeDocument/2006/relationships/slide" Target="slide73.xml"/><Relationship Id="rId2" Type="http://schemas.openxmlformats.org/officeDocument/2006/relationships/slide" Target="slide51.xml"/><Relationship Id="rId1" Type="http://schemas.openxmlformats.org/officeDocument/2006/relationships/slideLayout" Target="../slideLayouts/slideLayout1.xml"/><Relationship Id="rId6" Type="http://schemas.openxmlformats.org/officeDocument/2006/relationships/slide" Target="slide59.xml"/><Relationship Id="rId11" Type="http://schemas.openxmlformats.org/officeDocument/2006/relationships/slide" Target="slide71.xml"/><Relationship Id="rId5" Type="http://schemas.openxmlformats.org/officeDocument/2006/relationships/slide" Target="slide57.xml"/><Relationship Id="rId10" Type="http://schemas.openxmlformats.org/officeDocument/2006/relationships/slide" Target="slide68.xml"/><Relationship Id="rId4" Type="http://schemas.openxmlformats.org/officeDocument/2006/relationships/slide" Target="slide55.xml"/><Relationship Id="rId9" Type="http://schemas.openxmlformats.org/officeDocument/2006/relationships/slide" Target="slide66.xml"/></Relationships>
</file>

<file path=ppt/slides/_rels/slide62.xml.rels><?xml version="1.0" encoding="UTF-8" standalone="yes"?>
<Relationships xmlns="http://schemas.openxmlformats.org/package/2006/relationships"><Relationship Id="rId8" Type="http://schemas.openxmlformats.org/officeDocument/2006/relationships/slide" Target="slide64.xml"/><Relationship Id="rId13" Type="http://schemas.openxmlformats.org/officeDocument/2006/relationships/slide" Target="slide75.xml"/><Relationship Id="rId3" Type="http://schemas.openxmlformats.org/officeDocument/2006/relationships/slide" Target="slide53.xml"/><Relationship Id="rId7" Type="http://schemas.openxmlformats.org/officeDocument/2006/relationships/slide" Target="slide61.xml"/><Relationship Id="rId12" Type="http://schemas.openxmlformats.org/officeDocument/2006/relationships/slide" Target="slide73.xml"/><Relationship Id="rId2" Type="http://schemas.openxmlformats.org/officeDocument/2006/relationships/slide" Target="slide51.xml"/><Relationship Id="rId1" Type="http://schemas.openxmlformats.org/officeDocument/2006/relationships/slideLayout" Target="../slideLayouts/slideLayout1.xml"/><Relationship Id="rId6" Type="http://schemas.openxmlformats.org/officeDocument/2006/relationships/slide" Target="slide59.xml"/><Relationship Id="rId11" Type="http://schemas.openxmlformats.org/officeDocument/2006/relationships/slide" Target="slide71.xml"/><Relationship Id="rId5" Type="http://schemas.openxmlformats.org/officeDocument/2006/relationships/slide" Target="slide57.xml"/><Relationship Id="rId10" Type="http://schemas.openxmlformats.org/officeDocument/2006/relationships/slide" Target="slide68.xml"/><Relationship Id="rId4" Type="http://schemas.openxmlformats.org/officeDocument/2006/relationships/slide" Target="slide55.xml"/><Relationship Id="rId9" Type="http://schemas.openxmlformats.org/officeDocument/2006/relationships/slide" Target="slide66.xml"/></Relationships>
</file>

<file path=ppt/slides/_rels/slide63.xml.rels><?xml version="1.0" encoding="UTF-8" standalone="yes"?>
<Relationships xmlns="http://schemas.openxmlformats.org/package/2006/relationships"><Relationship Id="rId8" Type="http://schemas.openxmlformats.org/officeDocument/2006/relationships/slide" Target="slide61.xml"/><Relationship Id="rId13" Type="http://schemas.openxmlformats.org/officeDocument/2006/relationships/slide" Target="slide73.xml"/><Relationship Id="rId3" Type="http://schemas.openxmlformats.org/officeDocument/2006/relationships/slide" Target="slide51.xml"/><Relationship Id="rId7" Type="http://schemas.openxmlformats.org/officeDocument/2006/relationships/slide" Target="slide59.xml"/><Relationship Id="rId12" Type="http://schemas.openxmlformats.org/officeDocument/2006/relationships/slide" Target="slide71.xml"/><Relationship Id="rId2" Type="http://schemas.openxmlformats.org/officeDocument/2006/relationships/slideLayout" Target="../slideLayouts/slideLayout1.xml"/><Relationship Id="rId16" Type="http://schemas.openxmlformats.org/officeDocument/2006/relationships/image" Target="../media/image53.emf"/><Relationship Id="rId1" Type="http://schemas.openxmlformats.org/officeDocument/2006/relationships/vmlDrawing" Target="../drawings/vmlDrawing31.vml"/><Relationship Id="rId6" Type="http://schemas.openxmlformats.org/officeDocument/2006/relationships/slide" Target="slide57.xml"/><Relationship Id="rId11" Type="http://schemas.openxmlformats.org/officeDocument/2006/relationships/slide" Target="slide68.xml"/><Relationship Id="rId5" Type="http://schemas.openxmlformats.org/officeDocument/2006/relationships/slide" Target="slide55.xml"/><Relationship Id="rId15" Type="http://schemas.openxmlformats.org/officeDocument/2006/relationships/package" Target="../embeddings/Microsoft_Word_Document363636.docx"/><Relationship Id="rId10" Type="http://schemas.openxmlformats.org/officeDocument/2006/relationships/slide" Target="slide66.xml"/><Relationship Id="rId4" Type="http://schemas.openxmlformats.org/officeDocument/2006/relationships/slide" Target="slide53.xml"/><Relationship Id="rId9" Type="http://schemas.openxmlformats.org/officeDocument/2006/relationships/slide" Target="slide64.xml"/><Relationship Id="rId14" Type="http://schemas.openxmlformats.org/officeDocument/2006/relationships/slide" Target="slide75.xml"/></Relationships>
</file>

<file path=ppt/slides/_rels/slide64.xml.rels><?xml version="1.0" encoding="UTF-8" standalone="yes"?>
<Relationships xmlns="http://schemas.openxmlformats.org/package/2006/relationships"><Relationship Id="rId8" Type="http://schemas.openxmlformats.org/officeDocument/2006/relationships/slide" Target="slide64.xml"/><Relationship Id="rId13" Type="http://schemas.openxmlformats.org/officeDocument/2006/relationships/slide" Target="slide75.xml"/><Relationship Id="rId3" Type="http://schemas.openxmlformats.org/officeDocument/2006/relationships/slide" Target="slide53.xml"/><Relationship Id="rId7" Type="http://schemas.openxmlformats.org/officeDocument/2006/relationships/slide" Target="slide61.xml"/><Relationship Id="rId12" Type="http://schemas.openxmlformats.org/officeDocument/2006/relationships/slide" Target="slide73.xml"/><Relationship Id="rId2" Type="http://schemas.openxmlformats.org/officeDocument/2006/relationships/slide" Target="slide51.xml"/><Relationship Id="rId1" Type="http://schemas.openxmlformats.org/officeDocument/2006/relationships/slideLayout" Target="../slideLayouts/slideLayout1.xml"/><Relationship Id="rId6" Type="http://schemas.openxmlformats.org/officeDocument/2006/relationships/slide" Target="slide59.xml"/><Relationship Id="rId11" Type="http://schemas.openxmlformats.org/officeDocument/2006/relationships/slide" Target="slide71.xml"/><Relationship Id="rId5" Type="http://schemas.openxmlformats.org/officeDocument/2006/relationships/slide" Target="slide57.xml"/><Relationship Id="rId15" Type="http://schemas.openxmlformats.org/officeDocument/2006/relationships/image" Target="file:///F:\&#20154;&#25945;&#29289;&#29702;&#24517;&#20462;&#31532;&#19977;&#20876;&#65288;&#21512;&#29256;&#65289;\23XKCWLRJBS12-10.TIF" TargetMode="External"/><Relationship Id="rId10" Type="http://schemas.openxmlformats.org/officeDocument/2006/relationships/slide" Target="slide68.xml"/><Relationship Id="rId4" Type="http://schemas.openxmlformats.org/officeDocument/2006/relationships/slide" Target="slide55.xml"/><Relationship Id="rId9" Type="http://schemas.openxmlformats.org/officeDocument/2006/relationships/slide" Target="slide66.xml"/><Relationship Id="rId14" Type="http://schemas.openxmlformats.org/officeDocument/2006/relationships/image" Target="../media/image54.tiff"/></Relationships>
</file>

<file path=ppt/slides/_rels/slide65.xml.rels><?xml version="1.0" encoding="UTF-8" standalone="yes"?>
<Relationships xmlns="http://schemas.openxmlformats.org/package/2006/relationships"><Relationship Id="rId8" Type="http://schemas.openxmlformats.org/officeDocument/2006/relationships/slide" Target="slide61.xml"/><Relationship Id="rId13" Type="http://schemas.openxmlformats.org/officeDocument/2006/relationships/slide" Target="slide73.xml"/><Relationship Id="rId3" Type="http://schemas.openxmlformats.org/officeDocument/2006/relationships/slide" Target="slide51.xml"/><Relationship Id="rId7" Type="http://schemas.openxmlformats.org/officeDocument/2006/relationships/slide" Target="slide59.xml"/><Relationship Id="rId12" Type="http://schemas.openxmlformats.org/officeDocument/2006/relationships/slide" Target="slide71.xml"/><Relationship Id="rId2" Type="http://schemas.openxmlformats.org/officeDocument/2006/relationships/slideLayout" Target="../slideLayouts/slideLayout1.xml"/><Relationship Id="rId16" Type="http://schemas.openxmlformats.org/officeDocument/2006/relationships/image" Target="../media/image55.emf"/><Relationship Id="rId1" Type="http://schemas.openxmlformats.org/officeDocument/2006/relationships/vmlDrawing" Target="../drawings/vmlDrawing32.vml"/><Relationship Id="rId6" Type="http://schemas.openxmlformats.org/officeDocument/2006/relationships/slide" Target="slide57.xml"/><Relationship Id="rId11" Type="http://schemas.openxmlformats.org/officeDocument/2006/relationships/slide" Target="slide68.xml"/><Relationship Id="rId5" Type="http://schemas.openxmlformats.org/officeDocument/2006/relationships/slide" Target="slide55.xml"/><Relationship Id="rId15" Type="http://schemas.openxmlformats.org/officeDocument/2006/relationships/package" Target="../embeddings/Microsoft_Word_Document373737.docx"/><Relationship Id="rId10" Type="http://schemas.openxmlformats.org/officeDocument/2006/relationships/slide" Target="slide66.xml"/><Relationship Id="rId4" Type="http://schemas.openxmlformats.org/officeDocument/2006/relationships/slide" Target="slide53.xml"/><Relationship Id="rId9" Type="http://schemas.openxmlformats.org/officeDocument/2006/relationships/slide" Target="slide64.xml"/><Relationship Id="rId14" Type="http://schemas.openxmlformats.org/officeDocument/2006/relationships/slide" Target="slide75.xml"/></Relationships>
</file>

<file path=ppt/slides/_rels/slide66.xml.rels><?xml version="1.0" encoding="UTF-8" standalone="yes"?>
<Relationships xmlns="http://schemas.openxmlformats.org/package/2006/relationships"><Relationship Id="rId8" Type="http://schemas.openxmlformats.org/officeDocument/2006/relationships/slide" Target="slide64.xml"/><Relationship Id="rId13" Type="http://schemas.openxmlformats.org/officeDocument/2006/relationships/slide" Target="slide75.xml"/><Relationship Id="rId3" Type="http://schemas.openxmlformats.org/officeDocument/2006/relationships/slide" Target="slide53.xml"/><Relationship Id="rId7" Type="http://schemas.openxmlformats.org/officeDocument/2006/relationships/slide" Target="slide61.xml"/><Relationship Id="rId12" Type="http://schemas.openxmlformats.org/officeDocument/2006/relationships/slide" Target="slide73.xml"/><Relationship Id="rId17" Type="http://schemas.openxmlformats.org/officeDocument/2006/relationships/image" Target="22RJWL3+256.TIF" TargetMode="External"/><Relationship Id="rId2" Type="http://schemas.openxmlformats.org/officeDocument/2006/relationships/slide" Target="slide51.xml"/><Relationship Id="rId16" Type="http://schemas.openxmlformats.org/officeDocument/2006/relationships/image" Target="../media/image57.png"/><Relationship Id="rId1" Type="http://schemas.openxmlformats.org/officeDocument/2006/relationships/slideLayout" Target="../slideLayouts/slideLayout1.xml"/><Relationship Id="rId6" Type="http://schemas.openxmlformats.org/officeDocument/2006/relationships/slide" Target="slide59.xml"/><Relationship Id="rId11" Type="http://schemas.openxmlformats.org/officeDocument/2006/relationships/slide" Target="slide71.xml"/><Relationship Id="rId5" Type="http://schemas.openxmlformats.org/officeDocument/2006/relationships/slide" Target="slide57.xml"/><Relationship Id="rId15" Type="http://schemas.openxmlformats.org/officeDocument/2006/relationships/image" Target="file:///F:\&#20154;&#25945;&#29289;&#29702;&#24517;&#20462;&#31532;&#19977;&#20876;&#65288;&#21512;&#29256;&#65289;\22RJWL3+255.TIF" TargetMode="External"/><Relationship Id="rId10" Type="http://schemas.openxmlformats.org/officeDocument/2006/relationships/slide" Target="slide68.xml"/><Relationship Id="rId4" Type="http://schemas.openxmlformats.org/officeDocument/2006/relationships/slide" Target="slide55.xml"/><Relationship Id="rId9" Type="http://schemas.openxmlformats.org/officeDocument/2006/relationships/slide" Target="slide66.xml"/><Relationship Id="rId14" Type="http://schemas.openxmlformats.org/officeDocument/2006/relationships/image" Target="../media/image56.tiff"/></Relationships>
</file>

<file path=ppt/slides/_rels/slide67.xml.rels><?xml version="1.0" encoding="UTF-8" standalone="yes"?>
<Relationships xmlns="http://schemas.openxmlformats.org/package/2006/relationships"><Relationship Id="rId8" Type="http://schemas.openxmlformats.org/officeDocument/2006/relationships/slide" Target="slide61.xml"/><Relationship Id="rId13" Type="http://schemas.openxmlformats.org/officeDocument/2006/relationships/slide" Target="slide73.xml"/><Relationship Id="rId3" Type="http://schemas.openxmlformats.org/officeDocument/2006/relationships/slide" Target="slide51.xml"/><Relationship Id="rId7" Type="http://schemas.openxmlformats.org/officeDocument/2006/relationships/slide" Target="slide59.xml"/><Relationship Id="rId12" Type="http://schemas.openxmlformats.org/officeDocument/2006/relationships/slide" Target="slide71.xml"/><Relationship Id="rId2" Type="http://schemas.openxmlformats.org/officeDocument/2006/relationships/slideLayout" Target="../slideLayouts/slideLayout1.xml"/><Relationship Id="rId16" Type="http://schemas.openxmlformats.org/officeDocument/2006/relationships/image" Target="../media/image58.emf"/><Relationship Id="rId1" Type="http://schemas.openxmlformats.org/officeDocument/2006/relationships/vmlDrawing" Target="../drawings/vmlDrawing33.vml"/><Relationship Id="rId6" Type="http://schemas.openxmlformats.org/officeDocument/2006/relationships/slide" Target="slide57.xml"/><Relationship Id="rId11" Type="http://schemas.openxmlformats.org/officeDocument/2006/relationships/slide" Target="slide68.xml"/><Relationship Id="rId5" Type="http://schemas.openxmlformats.org/officeDocument/2006/relationships/slide" Target="slide55.xml"/><Relationship Id="rId15" Type="http://schemas.openxmlformats.org/officeDocument/2006/relationships/package" Target="../embeddings/Microsoft_Word_Document383838.docx"/><Relationship Id="rId10" Type="http://schemas.openxmlformats.org/officeDocument/2006/relationships/slide" Target="slide66.xml"/><Relationship Id="rId4" Type="http://schemas.openxmlformats.org/officeDocument/2006/relationships/slide" Target="slide53.xml"/><Relationship Id="rId9" Type="http://schemas.openxmlformats.org/officeDocument/2006/relationships/slide" Target="slide64.xml"/><Relationship Id="rId14" Type="http://schemas.openxmlformats.org/officeDocument/2006/relationships/slide" Target="slide75.xml"/></Relationships>
</file>

<file path=ppt/slides/_rels/slide68.xml.rels><?xml version="1.0" encoding="UTF-8" standalone="yes"?>
<Relationships xmlns="http://schemas.openxmlformats.org/package/2006/relationships"><Relationship Id="rId8" Type="http://schemas.openxmlformats.org/officeDocument/2006/relationships/slide" Target="slide64.xml"/><Relationship Id="rId13" Type="http://schemas.openxmlformats.org/officeDocument/2006/relationships/slide" Target="slide75.xml"/><Relationship Id="rId3" Type="http://schemas.openxmlformats.org/officeDocument/2006/relationships/slide" Target="slide53.xml"/><Relationship Id="rId7" Type="http://schemas.openxmlformats.org/officeDocument/2006/relationships/slide" Target="slide61.xml"/><Relationship Id="rId12" Type="http://schemas.openxmlformats.org/officeDocument/2006/relationships/slide" Target="slide73.xml"/><Relationship Id="rId2" Type="http://schemas.openxmlformats.org/officeDocument/2006/relationships/slide" Target="slide51.xml"/><Relationship Id="rId1" Type="http://schemas.openxmlformats.org/officeDocument/2006/relationships/slideLayout" Target="../slideLayouts/slideLayout1.xml"/><Relationship Id="rId6" Type="http://schemas.openxmlformats.org/officeDocument/2006/relationships/slide" Target="slide59.xml"/><Relationship Id="rId11" Type="http://schemas.openxmlformats.org/officeDocument/2006/relationships/slide" Target="slide71.xml"/><Relationship Id="rId5" Type="http://schemas.openxmlformats.org/officeDocument/2006/relationships/slide" Target="slide57.xml"/><Relationship Id="rId10" Type="http://schemas.openxmlformats.org/officeDocument/2006/relationships/slide" Target="slide68.xml"/><Relationship Id="rId4" Type="http://schemas.openxmlformats.org/officeDocument/2006/relationships/slide" Target="slide55.xml"/><Relationship Id="rId9" Type="http://schemas.openxmlformats.org/officeDocument/2006/relationships/slide" Target="slide66.xml"/></Relationships>
</file>

<file path=ppt/slides/_rels/slide69.xml.rels><?xml version="1.0" encoding="UTF-8" standalone="yes"?>
<Relationships xmlns="http://schemas.openxmlformats.org/package/2006/relationships"><Relationship Id="rId8" Type="http://schemas.openxmlformats.org/officeDocument/2006/relationships/slide" Target="slide64.xml"/><Relationship Id="rId13" Type="http://schemas.openxmlformats.org/officeDocument/2006/relationships/slide" Target="slide75.xml"/><Relationship Id="rId3" Type="http://schemas.openxmlformats.org/officeDocument/2006/relationships/slide" Target="slide53.xml"/><Relationship Id="rId7" Type="http://schemas.openxmlformats.org/officeDocument/2006/relationships/slide" Target="slide61.xml"/><Relationship Id="rId12" Type="http://schemas.openxmlformats.org/officeDocument/2006/relationships/slide" Target="slide73.xml"/><Relationship Id="rId2" Type="http://schemas.openxmlformats.org/officeDocument/2006/relationships/slide" Target="slide51.xml"/><Relationship Id="rId1" Type="http://schemas.openxmlformats.org/officeDocument/2006/relationships/slideLayout" Target="../slideLayouts/slideLayout1.xml"/><Relationship Id="rId6" Type="http://schemas.openxmlformats.org/officeDocument/2006/relationships/slide" Target="slide59.xml"/><Relationship Id="rId11" Type="http://schemas.openxmlformats.org/officeDocument/2006/relationships/slide" Target="slide71.xml"/><Relationship Id="rId5" Type="http://schemas.openxmlformats.org/officeDocument/2006/relationships/slide" Target="slide57.xml"/><Relationship Id="rId15" Type="http://schemas.openxmlformats.org/officeDocument/2006/relationships/image" Target="19XWL12-19.TIF" TargetMode="External"/><Relationship Id="rId10" Type="http://schemas.openxmlformats.org/officeDocument/2006/relationships/slide" Target="slide68.xml"/><Relationship Id="rId4" Type="http://schemas.openxmlformats.org/officeDocument/2006/relationships/slide" Target="slide55.xml"/><Relationship Id="rId9" Type="http://schemas.openxmlformats.org/officeDocument/2006/relationships/slide" Target="slide66.xml"/><Relationship Id="rId14" Type="http://schemas.openxmlformats.org/officeDocument/2006/relationships/image" Target="../media/image59.png"/></Relationships>
</file>

<file path=ppt/slides/_rels/slide70.xml.rels><?xml version="1.0" encoding="UTF-8" standalone="yes"?>
<Relationships xmlns="http://schemas.openxmlformats.org/package/2006/relationships"><Relationship Id="rId8" Type="http://schemas.openxmlformats.org/officeDocument/2006/relationships/slide" Target="slide64.xml"/><Relationship Id="rId13" Type="http://schemas.openxmlformats.org/officeDocument/2006/relationships/slide" Target="slide75.xml"/><Relationship Id="rId3" Type="http://schemas.openxmlformats.org/officeDocument/2006/relationships/slide" Target="slide53.xml"/><Relationship Id="rId7" Type="http://schemas.openxmlformats.org/officeDocument/2006/relationships/slide" Target="slide61.xml"/><Relationship Id="rId12" Type="http://schemas.openxmlformats.org/officeDocument/2006/relationships/slide" Target="slide73.xml"/><Relationship Id="rId2" Type="http://schemas.openxmlformats.org/officeDocument/2006/relationships/slide" Target="slide51.xml"/><Relationship Id="rId1" Type="http://schemas.openxmlformats.org/officeDocument/2006/relationships/slideLayout" Target="../slideLayouts/slideLayout1.xml"/><Relationship Id="rId6" Type="http://schemas.openxmlformats.org/officeDocument/2006/relationships/slide" Target="slide59.xml"/><Relationship Id="rId11" Type="http://schemas.openxmlformats.org/officeDocument/2006/relationships/slide" Target="slide71.xml"/><Relationship Id="rId5" Type="http://schemas.openxmlformats.org/officeDocument/2006/relationships/slide" Target="slide57.xml"/><Relationship Id="rId10" Type="http://schemas.openxmlformats.org/officeDocument/2006/relationships/slide" Target="slide68.xml"/><Relationship Id="rId4" Type="http://schemas.openxmlformats.org/officeDocument/2006/relationships/slide" Target="slide55.xml"/><Relationship Id="rId9" Type="http://schemas.openxmlformats.org/officeDocument/2006/relationships/slide" Target="slide66.xml"/></Relationships>
</file>

<file path=ppt/slides/_rels/slide71.xml.rels><?xml version="1.0" encoding="UTF-8" standalone="yes"?>
<Relationships xmlns="http://schemas.openxmlformats.org/package/2006/relationships"><Relationship Id="rId8" Type="http://schemas.openxmlformats.org/officeDocument/2006/relationships/slide" Target="slide64.xml"/><Relationship Id="rId13" Type="http://schemas.openxmlformats.org/officeDocument/2006/relationships/slide" Target="slide75.xml"/><Relationship Id="rId3" Type="http://schemas.openxmlformats.org/officeDocument/2006/relationships/slide" Target="slide53.xml"/><Relationship Id="rId7" Type="http://schemas.openxmlformats.org/officeDocument/2006/relationships/slide" Target="slide61.xml"/><Relationship Id="rId12" Type="http://schemas.openxmlformats.org/officeDocument/2006/relationships/slide" Target="slide73.xml"/><Relationship Id="rId2" Type="http://schemas.openxmlformats.org/officeDocument/2006/relationships/slide" Target="slide51.xml"/><Relationship Id="rId1" Type="http://schemas.openxmlformats.org/officeDocument/2006/relationships/slideLayout" Target="../slideLayouts/slideLayout1.xml"/><Relationship Id="rId6" Type="http://schemas.openxmlformats.org/officeDocument/2006/relationships/slide" Target="slide59.xml"/><Relationship Id="rId11" Type="http://schemas.openxmlformats.org/officeDocument/2006/relationships/slide" Target="slide71.xml"/><Relationship Id="rId5" Type="http://schemas.openxmlformats.org/officeDocument/2006/relationships/slide" Target="slide57.xml"/><Relationship Id="rId15" Type="http://schemas.openxmlformats.org/officeDocument/2006/relationships/image" Target="file:///F:\&#20154;&#25945;&#29289;&#29702;&#24517;&#20462;&#31532;&#19977;&#20876;&#65288;&#21512;&#29256;&#65289;\23XKCWLRJBS12-11.TIF" TargetMode="External"/><Relationship Id="rId10" Type="http://schemas.openxmlformats.org/officeDocument/2006/relationships/slide" Target="slide68.xml"/><Relationship Id="rId4" Type="http://schemas.openxmlformats.org/officeDocument/2006/relationships/slide" Target="slide55.xml"/><Relationship Id="rId9" Type="http://schemas.openxmlformats.org/officeDocument/2006/relationships/slide" Target="slide66.xml"/><Relationship Id="rId14" Type="http://schemas.openxmlformats.org/officeDocument/2006/relationships/image" Target="../media/image60.png"/></Relationships>
</file>

<file path=ppt/slides/_rels/slide72.xml.rels><?xml version="1.0" encoding="UTF-8" standalone="yes"?>
<Relationships xmlns="http://schemas.openxmlformats.org/package/2006/relationships"><Relationship Id="rId8" Type="http://schemas.openxmlformats.org/officeDocument/2006/relationships/slide" Target="slide61.xml"/><Relationship Id="rId13" Type="http://schemas.openxmlformats.org/officeDocument/2006/relationships/slide" Target="slide73.xml"/><Relationship Id="rId3" Type="http://schemas.openxmlformats.org/officeDocument/2006/relationships/slide" Target="slide51.xml"/><Relationship Id="rId7" Type="http://schemas.openxmlformats.org/officeDocument/2006/relationships/slide" Target="slide59.xml"/><Relationship Id="rId12" Type="http://schemas.openxmlformats.org/officeDocument/2006/relationships/slide" Target="slide71.xml"/><Relationship Id="rId2" Type="http://schemas.openxmlformats.org/officeDocument/2006/relationships/slideLayout" Target="../slideLayouts/slideLayout1.xml"/><Relationship Id="rId16" Type="http://schemas.openxmlformats.org/officeDocument/2006/relationships/image" Target="../media/image61.emf"/><Relationship Id="rId1" Type="http://schemas.openxmlformats.org/officeDocument/2006/relationships/vmlDrawing" Target="../drawings/vmlDrawing34.vml"/><Relationship Id="rId6" Type="http://schemas.openxmlformats.org/officeDocument/2006/relationships/slide" Target="slide57.xml"/><Relationship Id="rId11" Type="http://schemas.openxmlformats.org/officeDocument/2006/relationships/slide" Target="slide68.xml"/><Relationship Id="rId5" Type="http://schemas.openxmlformats.org/officeDocument/2006/relationships/slide" Target="slide55.xml"/><Relationship Id="rId15" Type="http://schemas.openxmlformats.org/officeDocument/2006/relationships/package" Target="../embeddings/Microsoft_Word_Document393939.docx"/><Relationship Id="rId10" Type="http://schemas.openxmlformats.org/officeDocument/2006/relationships/slide" Target="slide66.xml"/><Relationship Id="rId4" Type="http://schemas.openxmlformats.org/officeDocument/2006/relationships/slide" Target="slide53.xml"/><Relationship Id="rId9" Type="http://schemas.openxmlformats.org/officeDocument/2006/relationships/slide" Target="slide64.xml"/><Relationship Id="rId14" Type="http://schemas.openxmlformats.org/officeDocument/2006/relationships/slide" Target="slide75.xml"/></Relationships>
</file>

<file path=ppt/slides/_rels/slide73.xml.rels><?xml version="1.0" encoding="UTF-8" standalone="yes"?>
<Relationships xmlns="http://schemas.openxmlformats.org/package/2006/relationships"><Relationship Id="rId8" Type="http://schemas.openxmlformats.org/officeDocument/2006/relationships/slide" Target="slide64.xml"/><Relationship Id="rId13" Type="http://schemas.openxmlformats.org/officeDocument/2006/relationships/slide" Target="slide75.xml"/><Relationship Id="rId3" Type="http://schemas.openxmlformats.org/officeDocument/2006/relationships/slide" Target="slide53.xml"/><Relationship Id="rId7" Type="http://schemas.openxmlformats.org/officeDocument/2006/relationships/slide" Target="slide61.xml"/><Relationship Id="rId12" Type="http://schemas.openxmlformats.org/officeDocument/2006/relationships/slide" Target="slide73.xml"/><Relationship Id="rId2" Type="http://schemas.openxmlformats.org/officeDocument/2006/relationships/slide" Target="slide51.xml"/><Relationship Id="rId1" Type="http://schemas.openxmlformats.org/officeDocument/2006/relationships/slideLayout" Target="../slideLayouts/slideLayout1.xml"/><Relationship Id="rId6" Type="http://schemas.openxmlformats.org/officeDocument/2006/relationships/slide" Target="slide59.xml"/><Relationship Id="rId11" Type="http://schemas.openxmlformats.org/officeDocument/2006/relationships/slide" Target="slide71.xml"/><Relationship Id="rId5" Type="http://schemas.openxmlformats.org/officeDocument/2006/relationships/slide" Target="slide57.xml"/><Relationship Id="rId15" Type="http://schemas.openxmlformats.org/officeDocument/2006/relationships/image" Target="23XKCWLRJBS12-12.TIF" TargetMode="External"/><Relationship Id="rId10" Type="http://schemas.openxmlformats.org/officeDocument/2006/relationships/slide" Target="slide68.xml"/><Relationship Id="rId4" Type="http://schemas.openxmlformats.org/officeDocument/2006/relationships/slide" Target="slide55.xml"/><Relationship Id="rId9" Type="http://schemas.openxmlformats.org/officeDocument/2006/relationships/slide" Target="slide66.xml"/><Relationship Id="rId14" Type="http://schemas.openxmlformats.org/officeDocument/2006/relationships/image" Target="../media/image62.png"/></Relationships>
</file>

<file path=ppt/slides/_rels/slide74.xml.rels><?xml version="1.0" encoding="UTF-8" standalone="yes"?>
<Relationships xmlns="http://schemas.openxmlformats.org/package/2006/relationships"><Relationship Id="rId8" Type="http://schemas.openxmlformats.org/officeDocument/2006/relationships/slide" Target="slide61.xml"/><Relationship Id="rId13" Type="http://schemas.openxmlformats.org/officeDocument/2006/relationships/slide" Target="slide73.xml"/><Relationship Id="rId3" Type="http://schemas.openxmlformats.org/officeDocument/2006/relationships/slide" Target="slide51.xml"/><Relationship Id="rId7" Type="http://schemas.openxmlformats.org/officeDocument/2006/relationships/slide" Target="slide59.xml"/><Relationship Id="rId12" Type="http://schemas.openxmlformats.org/officeDocument/2006/relationships/slide" Target="slide71.xml"/><Relationship Id="rId2" Type="http://schemas.openxmlformats.org/officeDocument/2006/relationships/slideLayout" Target="../slideLayouts/slideLayout1.xml"/><Relationship Id="rId16" Type="http://schemas.openxmlformats.org/officeDocument/2006/relationships/image" Target="../media/image63.emf"/><Relationship Id="rId1" Type="http://schemas.openxmlformats.org/officeDocument/2006/relationships/vmlDrawing" Target="../drawings/vmlDrawing35.vml"/><Relationship Id="rId6" Type="http://schemas.openxmlformats.org/officeDocument/2006/relationships/slide" Target="slide57.xml"/><Relationship Id="rId11" Type="http://schemas.openxmlformats.org/officeDocument/2006/relationships/slide" Target="slide68.xml"/><Relationship Id="rId5" Type="http://schemas.openxmlformats.org/officeDocument/2006/relationships/slide" Target="slide55.xml"/><Relationship Id="rId15" Type="http://schemas.openxmlformats.org/officeDocument/2006/relationships/package" Target="../embeddings/Microsoft_Word_Document404040.docx"/><Relationship Id="rId10" Type="http://schemas.openxmlformats.org/officeDocument/2006/relationships/slide" Target="slide66.xml"/><Relationship Id="rId4" Type="http://schemas.openxmlformats.org/officeDocument/2006/relationships/slide" Target="slide53.xml"/><Relationship Id="rId9" Type="http://schemas.openxmlformats.org/officeDocument/2006/relationships/slide" Target="slide64.xml"/><Relationship Id="rId14" Type="http://schemas.openxmlformats.org/officeDocument/2006/relationships/slide" Target="slide75.xml"/></Relationships>
</file>

<file path=ppt/slides/_rels/slide75.xml.rels><?xml version="1.0" encoding="UTF-8" standalone="yes"?>
<Relationships xmlns="http://schemas.openxmlformats.org/package/2006/relationships"><Relationship Id="rId8" Type="http://schemas.openxmlformats.org/officeDocument/2006/relationships/slide" Target="slide64.xml"/><Relationship Id="rId13" Type="http://schemas.openxmlformats.org/officeDocument/2006/relationships/slide" Target="slide75.xml"/><Relationship Id="rId3" Type="http://schemas.openxmlformats.org/officeDocument/2006/relationships/slide" Target="slide53.xml"/><Relationship Id="rId7" Type="http://schemas.openxmlformats.org/officeDocument/2006/relationships/slide" Target="slide61.xml"/><Relationship Id="rId12" Type="http://schemas.openxmlformats.org/officeDocument/2006/relationships/slide" Target="slide73.xml"/><Relationship Id="rId2" Type="http://schemas.openxmlformats.org/officeDocument/2006/relationships/slide" Target="slide51.xml"/><Relationship Id="rId1" Type="http://schemas.openxmlformats.org/officeDocument/2006/relationships/slideLayout" Target="../slideLayouts/slideLayout1.xml"/><Relationship Id="rId6" Type="http://schemas.openxmlformats.org/officeDocument/2006/relationships/slide" Target="slide59.xml"/><Relationship Id="rId11" Type="http://schemas.openxmlformats.org/officeDocument/2006/relationships/slide" Target="slide71.xml"/><Relationship Id="rId5" Type="http://schemas.openxmlformats.org/officeDocument/2006/relationships/slide" Target="slide57.xml"/><Relationship Id="rId15" Type="http://schemas.openxmlformats.org/officeDocument/2006/relationships/image" Target="file:///F:\&#20154;&#25945;&#29289;&#29702;&#24517;&#20462;&#31532;&#19977;&#20876;&#65288;&#21512;&#29256;&#65289;\23XKCWLRJBS12-13.TIF" TargetMode="External"/><Relationship Id="rId10" Type="http://schemas.openxmlformats.org/officeDocument/2006/relationships/slide" Target="slide68.xml"/><Relationship Id="rId4" Type="http://schemas.openxmlformats.org/officeDocument/2006/relationships/slide" Target="slide55.xml"/><Relationship Id="rId9" Type="http://schemas.openxmlformats.org/officeDocument/2006/relationships/slide" Target="slide66.xml"/><Relationship Id="rId14" Type="http://schemas.openxmlformats.org/officeDocument/2006/relationships/image" Target="../media/image64.png"/></Relationships>
</file>

<file path=ppt/slides/_rels/slide76.xml.rels><?xml version="1.0" encoding="UTF-8" standalone="yes"?>
<Relationships xmlns="http://schemas.openxmlformats.org/package/2006/relationships"><Relationship Id="rId8" Type="http://schemas.openxmlformats.org/officeDocument/2006/relationships/slide" Target="slide61.xml"/><Relationship Id="rId13" Type="http://schemas.openxmlformats.org/officeDocument/2006/relationships/slide" Target="slide73.xml"/><Relationship Id="rId3" Type="http://schemas.openxmlformats.org/officeDocument/2006/relationships/slide" Target="slide51.xml"/><Relationship Id="rId7" Type="http://schemas.openxmlformats.org/officeDocument/2006/relationships/slide" Target="slide59.xml"/><Relationship Id="rId12" Type="http://schemas.openxmlformats.org/officeDocument/2006/relationships/slide" Target="slide71.xml"/><Relationship Id="rId2" Type="http://schemas.openxmlformats.org/officeDocument/2006/relationships/slideLayout" Target="../slideLayouts/slideLayout1.xml"/><Relationship Id="rId16" Type="http://schemas.openxmlformats.org/officeDocument/2006/relationships/image" Target="../media/image65.emf"/><Relationship Id="rId1" Type="http://schemas.openxmlformats.org/officeDocument/2006/relationships/vmlDrawing" Target="../drawings/vmlDrawing36.vml"/><Relationship Id="rId6" Type="http://schemas.openxmlformats.org/officeDocument/2006/relationships/slide" Target="slide57.xml"/><Relationship Id="rId11" Type="http://schemas.openxmlformats.org/officeDocument/2006/relationships/slide" Target="slide68.xml"/><Relationship Id="rId5" Type="http://schemas.openxmlformats.org/officeDocument/2006/relationships/slide" Target="slide55.xml"/><Relationship Id="rId15" Type="http://schemas.openxmlformats.org/officeDocument/2006/relationships/package" Target="../embeddings/Microsoft_Word_Document414141.docx"/><Relationship Id="rId10" Type="http://schemas.openxmlformats.org/officeDocument/2006/relationships/slide" Target="slide66.xml"/><Relationship Id="rId4" Type="http://schemas.openxmlformats.org/officeDocument/2006/relationships/slide" Target="slide53.xml"/><Relationship Id="rId9" Type="http://schemas.openxmlformats.org/officeDocument/2006/relationships/slide" Target="slide64.xml"/><Relationship Id="rId14" Type="http://schemas.openxmlformats.org/officeDocument/2006/relationships/slide" Target="slide75.xml"/></Relationships>
</file>

<file path=ppt/slides/_rels/slide77.xml.rels><?xml version="1.0" encoding="UTF-8" standalone="yes"?>
<Relationships xmlns="http://schemas.openxmlformats.org/package/2006/relationships"><Relationship Id="rId8" Type="http://schemas.openxmlformats.org/officeDocument/2006/relationships/slide" Target="slide61.xml"/><Relationship Id="rId13" Type="http://schemas.openxmlformats.org/officeDocument/2006/relationships/slide" Target="slide73.xml"/><Relationship Id="rId18" Type="http://schemas.openxmlformats.org/officeDocument/2006/relationships/slide" Target="slide69.xml"/><Relationship Id="rId3" Type="http://schemas.openxmlformats.org/officeDocument/2006/relationships/slide" Target="slide51.xml"/><Relationship Id="rId21" Type="http://schemas.openxmlformats.org/officeDocument/2006/relationships/package" Target="../embeddings/Microsoft_Word_Document434343.docx"/><Relationship Id="rId7" Type="http://schemas.openxmlformats.org/officeDocument/2006/relationships/slide" Target="slide59.xml"/><Relationship Id="rId12" Type="http://schemas.openxmlformats.org/officeDocument/2006/relationships/slide" Target="slide71.xml"/><Relationship Id="rId17" Type="http://schemas.openxmlformats.org/officeDocument/2006/relationships/slide" Target="slide67.xml"/><Relationship Id="rId2" Type="http://schemas.openxmlformats.org/officeDocument/2006/relationships/slideLayout" Target="../slideLayouts/slideLayout1.xml"/><Relationship Id="rId16" Type="http://schemas.openxmlformats.org/officeDocument/2006/relationships/slide" Target="slide65.xml"/><Relationship Id="rId20" Type="http://schemas.openxmlformats.org/officeDocument/2006/relationships/image" Target="../media/image66.emf"/><Relationship Id="rId1" Type="http://schemas.openxmlformats.org/officeDocument/2006/relationships/vmlDrawing" Target="../drawings/vmlDrawing37.vml"/><Relationship Id="rId6" Type="http://schemas.openxmlformats.org/officeDocument/2006/relationships/slide" Target="slide57.xml"/><Relationship Id="rId11" Type="http://schemas.openxmlformats.org/officeDocument/2006/relationships/slide" Target="slide68.xml"/><Relationship Id="rId5" Type="http://schemas.openxmlformats.org/officeDocument/2006/relationships/slide" Target="slide55.xml"/><Relationship Id="rId15" Type="http://schemas.openxmlformats.org/officeDocument/2006/relationships/slide" Target="slide63.xml"/><Relationship Id="rId10" Type="http://schemas.openxmlformats.org/officeDocument/2006/relationships/slide" Target="slide66.xml"/><Relationship Id="rId19" Type="http://schemas.openxmlformats.org/officeDocument/2006/relationships/package" Target="../embeddings/Microsoft_Word_Document424242.docx"/><Relationship Id="rId4" Type="http://schemas.openxmlformats.org/officeDocument/2006/relationships/slide" Target="slide53.xml"/><Relationship Id="rId9" Type="http://schemas.openxmlformats.org/officeDocument/2006/relationships/slide" Target="slide64.xml"/><Relationship Id="rId14" Type="http://schemas.openxmlformats.org/officeDocument/2006/relationships/slide" Target="slide75.xml"/><Relationship Id="rId22" Type="http://schemas.openxmlformats.org/officeDocument/2006/relationships/image" Target="../media/image67.emf"/></Relationships>
</file>

<file path=ppt/slides/_rels/slide78.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3"/>
          <p:cNvSpPr/>
          <p:nvPr/>
        </p:nvSpPr>
        <p:spPr>
          <a:xfrm rot="16200000">
            <a:off x="10111439" y="681116"/>
            <a:ext cx="2815327" cy="1398328"/>
          </a:xfrm>
          <a:prstGeom prst="triangle">
            <a:avLst/>
          </a:prstGeom>
          <a:solidFill>
            <a:srgbClr val="869DBE"/>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lumMod val="75000"/>
                </a:schemeClr>
              </a:solidFill>
            </a:endParaRPr>
          </a:p>
        </p:txBody>
      </p:sp>
      <p:sp>
        <p:nvSpPr>
          <p:cNvPr id="5" name="等腰三角形 4"/>
          <p:cNvSpPr/>
          <p:nvPr/>
        </p:nvSpPr>
        <p:spPr>
          <a:xfrm rot="16200000">
            <a:off x="10314382" y="2001814"/>
            <a:ext cx="2466975" cy="1251493"/>
          </a:xfrm>
          <a:prstGeom prst="triangle">
            <a:avLst/>
          </a:prstGeom>
          <a:noFill/>
          <a:ln w="381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lumMod val="75000"/>
                </a:schemeClr>
              </a:solidFill>
            </a:endParaRPr>
          </a:p>
        </p:txBody>
      </p:sp>
      <p:sp>
        <p:nvSpPr>
          <p:cNvPr id="8" name="等腰三角形 7"/>
          <p:cNvSpPr/>
          <p:nvPr/>
        </p:nvSpPr>
        <p:spPr>
          <a:xfrm>
            <a:off x="-23093" y="5633891"/>
            <a:ext cx="2466975" cy="1251493"/>
          </a:xfrm>
          <a:prstGeom prst="triangle">
            <a:avLst/>
          </a:prstGeom>
          <a:solidFill>
            <a:schemeClr val="accent5">
              <a:lumMod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lumMod val="75000"/>
                </a:schemeClr>
              </a:solidFill>
            </a:endParaRPr>
          </a:p>
        </p:txBody>
      </p:sp>
      <p:grpSp>
        <p:nvGrpSpPr>
          <p:cNvPr id="13" name="组合 12"/>
          <p:cNvGrpSpPr/>
          <p:nvPr/>
        </p:nvGrpSpPr>
        <p:grpSpPr>
          <a:xfrm>
            <a:off x="1057027" y="1844824"/>
            <a:ext cx="2664296" cy="2277092"/>
            <a:chOff x="1072586" y="730321"/>
            <a:chExt cx="5273250" cy="4571656"/>
          </a:xfrm>
        </p:grpSpPr>
        <p:sp>
          <p:nvSpPr>
            <p:cNvPr id="14" name="矩形 13"/>
            <p:cNvSpPr/>
            <p:nvPr/>
          </p:nvSpPr>
          <p:spPr>
            <a:xfrm rot="2648372">
              <a:off x="1072586" y="730321"/>
              <a:ext cx="4474028" cy="4474028"/>
            </a:xfrm>
            <a:prstGeom prst="rect">
              <a:avLst/>
            </a:prstGeom>
            <a:noFill/>
            <a:ln w="38100">
              <a:solidFill>
                <a:srgbClr val="0037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lumMod val="75000"/>
                  </a:schemeClr>
                </a:solidFill>
                <a:latin typeface="字魂105号-简雅黑" panose="00000500000000000000" pitchFamily="2" charset="-122"/>
                <a:ea typeface="字魂105号-简雅黑" panose="00000500000000000000" pitchFamily="2" charset="-122"/>
                <a:sym typeface="字魂105号-简雅黑" panose="00000500000000000000" pitchFamily="2" charset="-122"/>
              </a:endParaRPr>
            </a:p>
          </p:txBody>
        </p:sp>
        <p:sp>
          <p:nvSpPr>
            <p:cNvPr id="15" name="矩形 14"/>
            <p:cNvSpPr/>
            <p:nvPr/>
          </p:nvSpPr>
          <p:spPr>
            <a:xfrm rot="2648372">
              <a:off x="1846331" y="756879"/>
              <a:ext cx="4499505" cy="4545098"/>
            </a:xfrm>
            <a:prstGeom prst="rect">
              <a:avLst/>
            </a:prstGeom>
            <a:solidFill>
              <a:srgbClr val="FAFAFA"/>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lumMod val="75000"/>
                  </a:schemeClr>
                </a:solidFill>
                <a:latin typeface="字魂105号-简雅黑" panose="00000500000000000000" pitchFamily="2" charset="-122"/>
                <a:ea typeface="字魂105号-简雅黑" panose="00000500000000000000" pitchFamily="2" charset="-122"/>
                <a:sym typeface="字魂105号-简雅黑" panose="00000500000000000000" pitchFamily="2" charset="-122"/>
              </a:endParaRPr>
            </a:p>
          </p:txBody>
        </p:sp>
      </p:grpSp>
      <p:sp>
        <p:nvSpPr>
          <p:cNvPr id="16" name="文本框 10"/>
          <p:cNvSpPr txBox="1"/>
          <p:nvPr/>
        </p:nvSpPr>
        <p:spPr>
          <a:xfrm>
            <a:off x="4338446" y="2454423"/>
            <a:ext cx="6799701" cy="938719"/>
          </a:xfrm>
          <a:prstGeom prst="rect">
            <a:avLst/>
          </a:prstGeom>
          <a:noFill/>
        </p:spPr>
        <p:txBody>
          <a:bodyPr wrap="square" rtlCol="0">
            <a:spAutoFit/>
          </a:bodyPr>
          <a:lstStyle/>
          <a:p>
            <a:pPr lvl="0">
              <a:defRPr/>
            </a:pPr>
            <a:r>
              <a:rPr lang="zh-CN" altLang="en-US" sz="5500" b="1" dirty="0">
                <a:solidFill>
                  <a:srgbClr val="597C8F"/>
                </a:solidFill>
                <a:latin typeface="思源宋体 CN Heavy" panose="02020900000000000000" pitchFamily="18" charset="-122"/>
                <a:ea typeface="思源宋体 CN Heavy" panose="02020900000000000000" pitchFamily="18" charset="-122"/>
                <a:sym typeface="思源黑体 CN Bold" panose="020B0800000000000000" pitchFamily="34" charset="-122"/>
              </a:rPr>
              <a:t>闭合电路的欧姆定律</a:t>
            </a:r>
          </a:p>
        </p:txBody>
      </p:sp>
      <p:sp>
        <p:nvSpPr>
          <p:cNvPr id="17" name="文本框 10"/>
          <p:cNvSpPr txBox="1"/>
          <p:nvPr/>
        </p:nvSpPr>
        <p:spPr>
          <a:xfrm>
            <a:off x="1465639" y="2492896"/>
            <a:ext cx="2975764" cy="938719"/>
          </a:xfrm>
          <a:prstGeom prst="rect">
            <a:avLst/>
          </a:prstGeom>
          <a:noFill/>
        </p:spPr>
        <p:txBody>
          <a:bodyPr wrap="square" rtlCol="0">
            <a:spAutoFit/>
          </a:bodyPr>
          <a:lstStyle/>
          <a:p>
            <a:pPr lvl="0">
              <a:defRPr/>
            </a:pPr>
            <a:r>
              <a:rPr lang="zh-CN" altLang="en-US" sz="5500" b="1" dirty="0" smtClean="0">
                <a:solidFill>
                  <a:schemeClr val="accent1">
                    <a:lumMod val="75000"/>
                  </a:schemeClr>
                </a:solidFill>
                <a:latin typeface="Times New Roman" panose="02020603050405020304" pitchFamily="18" charset="0"/>
                <a:ea typeface="黑体" panose="02010600030101010101" pitchFamily="2" charset="-122"/>
                <a:cs typeface="Times New Roman" panose="02020603050405020304" pitchFamily="18" charset="0"/>
                <a:sym typeface="思源黑体 CN Bold" panose="020B0800000000000000" pitchFamily="34" charset="-122"/>
              </a:rPr>
              <a:t>第</a:t>
            </a:r>
            <a:r>
              <a:rPr lang="en-US" altLang="zh-CN" sz="5500" b="1" dirty="0" smtClean="0">
                <a:solidFill>
                  <a:schemeClr val="accent1">
                    <a:lumMod val="75000"/>
                  </a:schemeClr>
                </a:solidFill>
                <a:latin typeface="Times New Roman" panose="02020603050405020304" pitchFamily="18" charset="0"/>
                <a:ea typeface="黑体" panose="02010600030101010101" pitchFamily="2" charset="-122"/>
                <a:cs typeface="Times New Roman" panose="02020603050405020304" pitchFamily="18" charset="0"/>
                <a:sym typeface="思源黑体 CN Bold" panose="020B0800000000000000" pitchFamily="34" charset="-122"/>
              </a:rPr>
              <a:t>2</a:t>
            </a:r>
            <a:r>
              <a:rPr lang="zh-CN" altLang="en-US" sz="5500" b="1" dirty="0" smtClean="0">
                <a:solidFill>
                  <a:schemeClr val="accent1">
                    <a:lumMod val="75000"/>
                  </a:schemeClr>
                </a:solidFill>
                <a:latin typeface="Times New Roman" panose="02020603050405020304" pitchFamily="18" charset="0"/>
                <a:ea typeface="黑体" panose="02010600030101010101" pitchFamily="2" charset="-122"/>
                <a:cs typeface="Times New Roman" panose="02020603050405020304" pitchFamily="18" charset="0"/>
                <a:sym typeface="思源黑体 CN Bold" panose="020B0800000000000000" pitchFamily="34" charset="-122"/>
              </a:rPr>
              <a:t>节</a:t>
            </a:r>
            <a:endParaRPr lang="zh-CN" altLang="en-US" sz="5500" b="1" dirty="0">
              <a:solidFill>
                <a:schemeClr val="accent1">
                  <a:lumMod val="75000"/>
                </a:schemeClr>
              </a:solidFill>
              <a:latin typeface="Times New Roman" panose="02020603050405020304" pitchFamily="18" charset="0"/>
              <a:ea typeface="黑体" panose="02010600030101010101" pitchFamily="2" charset="-122"/>
              <a:cs typeface="Times New Roman" panose="02020603050405020304" pitchFamily="18" charset="0"/>
              <a:sym typeface="思源黑体 CN Bold" panose="020B0800000000000000" pitchFamily="34" charset="-122"/>
            </a:endParaRPr>
          </a:p>
        </p:txBody>
      </p:sp>
      <p:sp>
        <p:nvSpPr>
          <p:cNvPr id="3" name="矩形 2"/>
          <p:cNvSpPr/>
          <p:nvPr/>
        </p:nvSpPr>
        <p:spPr>
          <a:xfrm>
            <a:off x="3937347" y="3861048"/>
            <a:ext cx="6050054" cy="646331"/>
          </a:xfrm>
          <a:prstGeom prst="rect">
            <a:avLst/>
          </a:prstGeom>
        </p:spPr>
        <p:txBody>
          <a:bodyPr wrap="none">
            <a:spAutoFit/>
          </a:bodyPr>
          <a:lstStyle/>
          <a:p>
            <a:r>
              <a:rPr lang="en-US" altLang="zh-CN" sz="3600" b="1" kern="100" dirty="0">
                <a:solidFill>
                  <a:schemeClr val="accent3">
                    <a:lumMod val="50000"/>
                  </a:schemeClr>
                </a:solidFill>
                <a:latin typeface="Times New Roman"/>
                <a:ea typeface="楷体_GB2312"/>
              </a:rPr>
              <a:t>(</a:t>
            </a:r>
            <a:r>
              <a:rPr lang="zh-CN" altLang="en-US" sz="3600" b="1" kern="100" dirty="0">
                <a:solidFill>
                  <a:schemeClr val="accent3">
                    <a:lumMod val="50000"/>
                  </a:schemeClr>
                </a:solidFill>
                <a:latin typeface="Times New Roman"/>
                <a:ea typeface="楷体_GB2312"/>
              </a:rPr>
              <a:t>赋能课</a:t>
            </a:r>
            <a:r>
              <a:rPr lang="en-US" altLang="zh-CN" sz="3600" b="1" kern="100" dirty="0">
                <a:solidFill>
                  <a:schemeClr val="accent3">
                    <a:lumMod val="50000"/>
                  </a:schemeClr>
                </a:solidFill>
                <a:latin typeface="Times New Roman"/>
                <a:ea typeface="楷体_GB2312"/>
              </a:rPr>
              <a:t>—</a:t>
            </a:r>
            <a:r>
              <a:rPr lang="zh-CN" altLang="en-US" sz="3600" b="1" kern="100" dirty="0">
                <a:solidFill>
                  <a:schemeClr val="accent3">
                    <a:lumMod val="50000"/>
                  </a:schemeClr>
                </a:solidFill>
                <a:latin typeface="Times New Roman"/>
                <a:ea typeface="楷体_GB2312"/>
              </a:rPr>
              <a:t>精细培优科学思维</a:t>
            </a:r>
            <a:r>
              <a:rPr lang="en-US" altLang="zh-CN" sz="3600" b="1" kern="100" dirty="0">
                <a:solidFill>
                  <a:schemeClr val="accent3">
                    <a:lumMod val="50000"/>
                  </a:schemeClr>
                </a:solidFill>
                <a:latin typeface="Times New Roman"/>
                <a:ea typeface="楷体_GB2312"/>
              </a:rPr>
              <a:t>)</a:t>
            </a:r>
          </a:p>
        </p:txBody>
      </p:sp>
    </p:spTree>
    <p:extLst>
      <p:ext uri="{BB962C8B-B14F-4D97-AF65-F5344CB8AC3E}">
        <p14:creationId xmlns:p14="http://schemas.microsoft.com/office/powerpoint/2010/main" val="2980273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1418730118"/>
              </p:ext>
            </p:extLst>
          </p:nvPr>
        </p:nvGraphicFramePr>
        <p:xfrm>
          <a:off x="913011" y="692696"/>
          <a:ext cx="10657184" cy="4525962"/>
        </p:xfrm>
        <a:graphic>
          <a:graphicData uri="http://schemas.openxmlformats.org/drawingml/2006/table">
            <a:tbl>
              <a:tblPr/>
              <a:tblGrid>
                <a:gridCol w="1944215"/>
                <a:gridCol w="1152129"/>
                <a:gridCol w="7560840"/>
              </a:tblGrid>
              <a:tr h="646566">
                <a:tc>
                  <a:txBody>
                    <a:bodyPr/>
                    <a:lstStyle/>
                    <a:p>
                      <a:pPr algn="ctr">
                        <a:lnSpc>
                          <a:spcPct val="150000"/>
                        </a:lnSpc>
                        <a:spcAft>
                          <a:spcPts val="0"/>
                        </a:spcAft>
                      </a:pPr>
                      <a:r>
                        <a:rPr lang="zh-CN" sz="2800" b="1" kern="100">
                          <a:solidFill>
                            <a:srgbClr val="548DD4"/>
                          </a:solidFill>
                          <a:effectLst/>
                          <a:latin typeface="Times New Roman"/>
                          <a:ea typeface="方正细黑一简体"/>
                          <a:cs typeface="Times New Roman"/>
                        </a:rPr>
                        <a:t>课标要求</a:t>
                      </a:r>
                      <a:endParaRPr lang="zh-CN" sz="2800" kern="100">
                        <a:effectLst/>
                        <a:latin typeface="宋体"/>
                        <a:cs typeface="Courier New"/>
                      </a:endParaRPr>
                    </a:p>
                  </a:txBody>
                  <a:tcPr marL="34637" marR="34637"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gridSpan="2">
                  <a:txBody>
                    <a:bodyPr/>
                    <a:lstStyle/>
                    <a:p>
                      <a:pPr algn="ctr">
                        <a:lnSpc>
                          <a:spcPct val="150000"/>
                        </a:lnSpc>
                        <a:spcAft>
                          <a:spcPts val="0"/>
                        </a:spcAft>
                      </a:pPr>
                      <a:r>
                        <a:rPr lang="zh-CN" sz="2800" b="1" kern="100">
                          <a:solidFill>
                            <a:srgbClr val="548DD4"/>
                          </a:solidFill>
                          <a:effectLst/>
                          <a:latin typeface="Times New Roman"/>
                          <a:ea typeface="方正细黑一简体"/>
                          <a:cs typeface="Times New Roman"/>
                        </a:rPr>
                        <a:t>层级达标</a:t>
                      </a:r>
                      <a:endParaRPr lang="zh-CN" sz="2800" kern="100">
                        <a:effectLst/>
                        <a:latin typeface="宋体"/>
                        <a:cs typeface="Courier New"/>
                      </a:endParaRPr>
                    </a:p>
                  </a:txBody>
                  <a:tcPr marL="34637" marR="34637"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hMerge="1">
                  <a:txBody>
                    <a:bodyPr/>
                    <a:lstStyle/>
                    <a:p>
                      <a:endParaRPr lang="zh-CN" altLang="en-US"/>
                    </a:p>
                  </a:txBody>
                  <a:tcPr/>
                </a:tc>
              </a:tr>
              <a:tr h="1939698">
                <a:tc rowSpan="2">
                  <a:txBody>
                    <a:bodyPr/>
                    <a:lstStyle/>
                    <a:p>
                      <a:pPr algn="ctr">
                        <a:lnSpc>
                          <a:spcPct val="150000"/>
                        </a:lnSpc>
                        <a:spcAft>
                          <a:spcPts val="0"/>
                        </a:spcAft>
                      </a:pPr>
                      <a:r>
                        <a:rPr lang="zh-CN" sz="2800" b="1" kern="100">
                          <a:effectLst/>
                          <a:latin typeface="Times New Roman"/>
                          <a:ea typeface="方正细黑一简体"/>
                          <a:cs typeface="Times New Roman"/>
                        </a:rPr>
                        <a:t>理解闭合电路的欧姆定律。</a:t>
                      </a:r>
                      <a:endParaRPr lang="zh-CN" sz="2800" kern="100">
                        <a:effectLst/>
                        <a:latin typeface="宋体"/>
                        <a:cs typeface="Courier New"/>
                      </a:endParaRPr>
                    </a:p>
                  </a:txBody>
                  <a:tcPr marL="34637" marR="34637"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zh-CN" sz="2800" b="1" kern="100">
                          <a:solidFill>
                            <a:srgbClr val="5DA1CB"/>
                          </a:solidFill>
                          <a:effectLst/>
                          <a:latin typeface="Times New Roman"/>
                          <a:ea typeface="方正细黑一简体"/>
                          <a:cs typeface="Times New Roman"/>
                        </a:rPr>
                        <a:t>学考</a:t>
                      </a:r>
                      <a:endParaRPr lang="zh-CN" sz="2800" kern="100">
                        <a:solidFill>
                          <a:srgbClr val="5DA1CB"/>
                        </a:solidFill>
                        <a:effectLst/>
                        <a:latin typeface="宋体"/>
                        <a:cs typeface="Courier New"/>
                      </a:endParaRPr>
                    </a:p>
                    <a:p>
                      <a:pPr algn="ctr">
                        <a:lnSpc>
                          <a:spcPct val="150000"/>
                        </a:lnSpc>
                        <a:spcAft>
                          <a:spcPts val="0"/>
                        </a:spcAft>
                      </a:pPr>
                      <a:r>
                        <a:rPr lang="zh-CN" sz="2800" b="1" kern="100">
                          <a:solidFill>
                            <a:srgbClr val="5DA1CB"/>
                          </a:solidFill>
                          <a:effectLst/>
                          <a:latin typeface="Times New Roman"/>
                          <a:ea typeface="方正细黑一简体"/>
                          <a:cs typeface="Times New Roman"/>
                        </a:rPr>
                        <a:t>层级</a:t>
                      </a:r>
                      <a:endParaRPr lang="zh-CN" sz="2800" kern="100">
                        <a:solidFill>
                          <a:srgbClr val="5DA1CB"/>
                        </a:solidFill>
                        <a:effectLst/>
                        <a:latin typeface="宋体"/>
                        <a:cs typeface="Courier New"/>
                      </a:endParaRPr>
                    </a:p>
                  </a:txBody>
                  <a:tcPr marL="34637" marR="34637"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just">
                        <a:lnSpc>
                          <a:spcPct val="150000"/>
                        </a:lnSpc>
                        <a:spcAft>
                          <a:spcPts val="0"/>
                        </a:spcAft>
                      </a:pPr>
                      <a:r>
                        <a:rPr lang="en-US" sz="2800" b="1" kern="100">
                          <a:effectLst/>
                          <a:latin typeface="Times New Roman"/>
                          <a:ea typeface="方正细黑一简体"/>
                          <a:cs typeface="Courier New"/>
                        </a:rPr>
                        <a:t>1.</a:t>
                      </a:r>
                      <a:r>
                        <a:rPr lang="zh-CN" sz="2800" b="1" kern="100">
                          <a:effectLst/>
                          <a:latin typeface="Times New Roman"/>
                          <a:ea typeface="方正细黑一简体"/>
                          <a:cs typeface="Times New Roman"/>
                        </a:rPr>
                        <a:t>理解电动势的概念。</a:t>
                      </a:r>
                      <a:endParaRPr lang="zh-CN" sz="2800" kern="100">
                        <a:effectLst/>
                        <a:latin typeface="宋体"/>
                        <a:cs typeface="Courier New"/>
                      </a:endParaRPr>
                    </a:p>
                    <a:p>
                      <a:pPr algn="just">
                        <a:lnSpc>
                          <a:spcPct val="150000"/>
                        </a:lnSpc>
                        <a:spcAft>
                          <a:spcPts val="0"/>
                        </a:spcAft>
                      </a:pPr>
                      <a:r>
                        <a:rPr lang="en-US" sz="2800" b="1" kern="100">
                          <a:effectLst/>
                          <a:latin typeface="Times New Roman"/>
                          <a:ea typeface="方正细黑一简体"/>
                          <a:cs typeface="Courier New"/>
                        </a:rPr>
                        <a:t>2.</a:t>
                      </a:r>
                      <a:r>
                        <a:rPr lang="zh-CN" sz="2800" b="1" kern="100">
                          <a:effectLst/>
                          <a:latin typeface="Times New Roman"/>
                          <a:ea typeface="方正细黑一简体"/>
                          <a:cs typeface="Times New Roman"/>
                        </a:rPr>
                        <a:t>会根据能量守恒定律推导闭合电路的欧姆定律。</a:t>
                      </a:r>
                      <a:endParaRPr lang="zh-CN" sz="2800" kern="100">
                        <a:effectLst/>
                        <a:latin typeface="宋体"/>
                        <a:cs typeface="Courier New"/>
                      </a:endParaRPr>
                    </a:p>
                    <a:p>
                      <a:pPr algn="just">
                        <a:lnSpc>
                          <a:spcPct val="150000"/>
                        </a:lnSpc>
                        <a:spcAft>
                          <a:spcPts val="0"/>
                        </a:spcAft>
                      </a:pPr>
                      <a:r>
                        <a:rPr lang="en-US" sz="2800" b="1" kern="100">
                          <a:effectLst/>
                          <a:latin typeface="Times New Roman"/>
                          <a:ea typeface="方正细黑一简体"/>
                          <a:cs typeface="Courier New"/>
                        </a:rPr>
                        <a:t>3.</a:t>
                      </a:r>
                      <a:r>
                        <a:rPr lang="zh-CN" sz="2800" b="1" kern="100">
                          <a:effectLst/>
                          <a:latin typeface="Times New Roman"/>
                          <a:ea typeface="方正细黑一简体"/>
                          <a:cs typeface="Times New Roman"/>
                        </a:rPr>
                        <a:t>了解内、外电路，理解闭合电路的欧姆定律。</a:t>
                      </a:r>
                      <a:endParaRPr lang="zh-CN" sz="2800" kern="100">
                        <a:effectLst/>
                        <a:latin typeface="宋体"/>
                        <a:cs typeface="Courier New"/>
                      </a:endParaRPr>
                    </a:p>
                  </a:txBody>
                  <a:tcPr marL="34637" marR="34637"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1939698">
                <a:tc vMerge="1">
                  <a:txBody>
                    <a:bodyPr/>
                    <a:lstStyle/>
                    <a:p>
                      <a:endParaRPr lang="zh-CN" altLang="en-US"/>
                    </a:p>
                  </a:txBody>
                  <a:tcPr/>
                </a:tc>
                <a:tc>
                  <a:txBody>
                    <a:bodyPr/>
                    <a:lstStyle/>
                    <a:p>
                      <a:pPr algn="ctr">
                        <a:lnSpc>
                          <a:spcPct val="150000"/>
                        </a:lnSpc>
                        <a:spcAft>
                          <a:spcPts val="0"/>
                        </a:spcAft>
                      </a:pPr>
                      <a:r>
                        <a:rPr lang="zh-CN" sz="2800" b="1" kern="100" dirty="0">
                          <a:solidFill>
                            <a:srgbClr val="5DA1CB"/>
                          </a:solidFill>
                          <a:effectLst/>
                          <a:latin typeface="Times New Roman"/>
                          <a:ea typeface="方正细黑一简体"/>
                          <a:cs typeface="Times New Roman"/>
                        </a:rPr>
                        <a:t>选考</a:t>
                      </a:r>
                      <a:endParaRPr lang="zh-CN" sz="2800" kern="100" dirty="0">
                        <a:solidFill>
                          <a:srgbClr val="5DA1CB"/>
                        </a:solidFill>
                        <a:effectLst/>
                        <a:latin typeface="宋体"/>
                        <a:cs typeface="Courier New"/>
                      </a:endParaRPr>
                    </a:p>
                    <a:p>
                      <a:pPr algn="ctr">
                        <a:lnSpc>
                          <a:spcPct val="150000"/>
                        </a:lnSpc>
                        <a:spcAft>
                          <a:spcPts val="0"/>
                        </a:spcAft>
                      </a:pPr>
                      <a:r>
                        <a:rPr lang="zh-CN" sz="2800" b="1" kern="100" dirty="0">
                          <a:solidFill>
                            <a:srgbClr val="5DA1CB"/>
                          </a:solidFill>
                          <a:effectLst/>
                          <a:latin typeface="Times New Roman"/>
                          <a:ea typeface="方正细黑一简体"/>
                          <a:cs typeface="Times New Roman"/>
                        </a:rPr>
                        <a:t>层级</a:t>
                      </a:r>
                      <a:endParaRPr lang="zh-CN" sz="2800" kern="100" dirty="0">
                        <a:solidFill>
                          <a:srgbClr val="5DA1CB"/>
                        </a:solidFill>
                        <a:effectLst/>
                        <a:latin typeface="宋体"/>
                        <a:cs typeface="Courier New"/>
                      </a:endParaRPr>
                    </a:p>
                  </a:txBody>
                  <a:tcPr marL="34637" marR="34637"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just">
                        <a:lnSpc>
                          <a:spcPct val="150000"/>
                        </a:lnSpc>
                        <a:spcAft>
                          <a:spcPts val="0"/>
                        </a:spcAft>
                      </a:pPr>
                      <a:r>
                        <a:rPr lang="en-US" sz="2800" b="1" kern="100" dirty="0">
                          <a:effectLst/>
                          <a:latin typeface="Times New Roman"/>
                          <a:ea typeface="方正细黑一简体"/>
                          <a:cs typeface="Courier New"/>
                        </a:rPr>
                        <a:t>1.</a:t>
                      </a:r>
                      <a:r>
                        <a:rPr lang="zh-CN" sz="2800" b="1" kern="100" dirty="0">
                          <a:effectLst/>
                          <a:latin typeface="Times New Roman"/>
                          <a:ea typeface="方正细黑一简体"/>
                          <a:cs typeface="Times New Roman"/>
                        </a:rPr>
                        <a:t>能根据闭合电路的欧姆定律分析路端电压与负载的关系，会进行相关的电路分析和计算。</a:t>
                      </a:r>
                      <a:endParaRPr lang="zh-CN" sz="2800" kern="100" dirty="0">
                        <a:effectLst/>
                        <a:latin typeface="宋体"/>
                        <a:cs typeface="Courier New"/>
                      </a:endParaRPr>
                    </a:p>
                    <a:p>
                      <a:pPr algn="just">
                        <a:lnSpc>
                          <a:spcPct val="150000"/>
                        </a:lnSpc>
                        <a:spcAft>
                          <a:spcPts val="0"/>
                        </a:spcAft>
                      </a:pPr>
                      <a:r>
                        <a:rPr lang="en-US" sz="2800" b="1" kern="100" dirty="0">
                          <a:effectLst/>
                          <a:latin typeface="Times New Roman"/>
                          <a:ea typeface="方正细黑一简体"/>
                          <a:cs typeface="Courier New"/>
                        </a:rPr>
                        <a:t>2.</a:t>
                      </a:r>
                      <a:r>
                        <a:rPr lang="zh-CN" sz="2800" b="1" kern="100" dirty="0">
                          <a:effectLst/>
                          <a:latin typeface="Times New Roman"/>
                          <a:ea typeface="方正细黑一简体"/>
                          <a:cs typeface="Times New Roman"/>
                        </a:rPr>
                        <a:t>知道欧姆表测量电阻的原理。</a:t>
                      </a:r>
                      <a:endParaRPr lang="zh-CN" sz="2800" kern="100" dirty="0">
                        <a:effectLst/>
                        <a:latin typeface="宋体"/>
                        <a:cs typeface="Courier New"/>
                      </a:endParaRPr>
                    </a:p>
                  </a:txBody>
                  <a:tcPr marL="34637" marR="34637"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9559919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2690223" y="1052736"/>
            <a:ext cx="743068" cy="724865"/>
            <a:chOff x="5318863" y="2214122"/>
            <a:chExt cx="743068" cy="724865"/>
          </a:xfrm>
        </p:grpSpPr>
        <p:cxnSp>
          <p:nvCxnSpPr>
            <p:cNvPr id="25" name="Straight Connector 29"/>
            <p:cNvCxnSpPr/>
            <p:nvPr/>
          </p:nvCxnSpPr>
          <p:spPr>
            <a:xfrm>
              <a:off x="6061931" y="2214122"/>
              <a:ext cx="0" cy="724865"/>
            </a:xfrm>
            <a:prstGeom prst="line">
              <a:avLst/>
            </a:prstGeom>
            <a:ln w="57150">
              <a:solidFill>
                <a:srgbClr val="59869B"/>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5318863" y="2314602"/>
              <a:ext cx="611065" cy="553998"/>
            </a:xfrm>
            <a:prstGeom prst="rect">
              <a:avLst/>
            </a:prstGeom>
            <a:noFill/>
          </p:spPr>
          <p:txBody>
            <a:bodyPr wrap="none" rtlCol="0">
              <a:spAutoFit/>
            </a:bodyPr>
            <a:lstStyle/>
            <a:p>
              <a:pPr algn="r"/>
              <a:r>
                <a:rPr lang="id-ID" sz="3000" b="1" dirty="0">
                  <a:solidFill>
                    <a:schemeClr val="tx1">
                      <a:lumMod val="50000"/>
                      <a:lumOff val="50000"/>
                    </a:schemeClr>
                  </a:solidFill>
                  <a:latin typeface="Lato Light" charset="0"/>
                  <a:cs typeface="Lato Light" charset="0"/>
                </a:rPr>
                <a:t>01</a:t>
              </a:r>
            </a:p>
          </p:txBody>
        </p:sp>
      </p:grpSp>
      <p:grpSp>
        <p:nvGrpSpPr>
          <p:cNvPr id="30" name="组合 29"/>
          <p:cNvGrpSpPr/>
          <p:nvPr/>
        </p:nvGrpSpPr>
        <p:grpSpPr>
          <a:xfrm>
            <a:off x="2615132" y="2719199"/>
            <a:ext cx="746151" cy="729650"/>
            <a:chOff x="5315780" y="3078220"/>
            <a:chExt cx="746151" cy="729650"/>
          </a:xfrm>
        </p:grpSpPr>
        <p:cxnSp>
          <p:nvCxnSpPr>
            <p:cNvPr id="31" name="Straight Connector 34"/>
            <p:cNvCxnSpPr/>
            <p:nvPr/>
          </p:nvCxnSpPr>
          <p:spPr>
            <a:xfrm>
              <a:off x="6061931" y="3078220"/>
              <a:ext cx="0" cy="729650"/>
            </a:xfrm>
            <a:prstGeom prst="line">
              <a:avLst/>
            </a:prstGeom>
            <a:ln w="571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5315780" y="3178775"/>
              <a:ext cx="611065" cy="553998"/>
            </a:xfrm>
            <a:prstGeom prst="rect">
              <a:avLst/>
            </a:prstGeom>
            <a:noFill/>
          </p:spPr>
          <p:txBody>
            <a:bodyPr wrap="none" rtlCol="0">
              <a:spAutoFit/>
            </a:bodyPr>
            <a:lstStyle/>
            <a:p>
              <a:pPr algn="r"/>
              <a:r>
                <a:rPr lang="id-ID" sz="3000" b="1" dirty="0">
                  <a:solidFill>
                    <a:schemeClr val="tx1">
                      <a:lumMod val="50000"/>
                      <a:lumOff val="50000"/>
                    </a:schemeClr>
                  </a:solidFill>
                  <a:latin typeface="Lato Light" charset="0"/>
                  <a:cs typeface="Lato Light" charset="0"/>
                </a:rPr>
                <a:t>02</a:t>
              </a:r>
            </a:p>
          </p:txBody>
        </p:sp>
      </p:grpSp>
      <p:cxnSp>
        <p:nvCxnSpPr>
          <p:cNvPr id="33" name="Straight Connector 47"/>
          <p:cNvCxnSpPr/>
          <p:nvPr/>
        </p:nvCxnSpPr>
        <p:spPr>
          <a:xfrm>
            <a:off x="3865792" y="1777601"/>
            <a:ext cx="6408259" cy="0"/>
          </a:xfrm>
          <a:prstGeom prst="line">
            <a:avLst/>
          </a:prstGeom>
          <a:ln w="19050" cmpd="sng">
            <a:solidFill>
              <a:schemeClr val="accent1">
                <a:lumMod val="75000"/>
              </a:schemeClr>
            </a:solidFill>
            <a:headEnd type="none"/>
            <a:tailEnd type="oval" w="lg" len="lg"/>
          </a:ln>
          <a:effectLst/>
        </p:spPr>
        <p:style>
          <a:lnRef idx="2">
            <a:schemeClr val="accent1"/>
          </a:lnRef>
          <a:fillRef idx="0">
            <a:schemeClr val="accent1"/>
          </a:fillRef>
          <a:effectRef idx="1">
            <a:schemeClr val="accent1"/>
          </a:effectRef>
          <a:fontRef idx="minor">
            <a:schemeClr val="tx1"/>
          </a:fontRef>
        </p:style>
      </p:cxnSp>
      <p:cxnSp>
        <p:nvCxnSpPr>
          <p:cNvPr id="34" name="Straight Connector 47"/>
          <p:cNvCxnSpPr/>
          <p:nvPr/>
        </p:nvCxnSpPr>
        <p:spPr>
          <a:xfrm>
            <a:off x="3793784" y="3477321"/>
            <a:ext cx="6408259" cy="0"/>
          </a:xfrm>
          <a:prstGeom prst="line">
            <a:avLst/>
          </a:prstGeom>
          <a:ln w="19050" cmpd="sng">
            <a:solidFill>
              <a:schemeClr val="accent3">
                <a:lumMod val="75000"/>
              </a:schemeClr>
            </a:solidFill>
            <a:headEnd type="none"/>
            <a:tailEnd type="oval" w="lg" len="lg"/>
          </a:ln>
          <a:effectLst/>
        </p:spPr>
        <p:style>
          <a:lnRef idx="2">
            <a:schemeClr val="accent1"/>
          </a:lnRef>
          <a:fillRef idx="0">
            <a:schemeClr val="accent1"/>
          </a:fillRef>
          <a:effectRef idx="1">
            <a:schemeClr val="accent1"/>
          </a:effectRef>
          <a:fontRef idx="minor">
            <a:schemeClr val="tx1"/>
          </a:fontRef>
        </p:style>
      </p:cxnSp>
      <p:sp>
        <p:nvSpPr>
          <p:cNvPr id="35" name="文本框 10"/>
          <p:cNvSpPr txBox="1"/>
          <p:nvPr/>
        </p:nvSpPr>
        <p:spPr>
          <a:xfrm>
            <a:off x="768995" y="1988840"/>
            <a:ext cx="864096" cy="1015663"/>
          </a:xfrm>
          <a:prstGeom prst="rect">
            <a:avLst/>
          </a:prstGeom>
          <a:noFill/>
        </p:spPr>
        <p:txBody>
          <a:bodyPr wrap="square" rtlCol="0">
            <a:spAutoFit/>
          </a:bodyPr>
          <a:lstStyle/>
          <a:p>
            <a:pPr lvl="0">
              <a:defRPr/>
            </a:pPr>
            <a:r>
              <a:rPr lang="zh-CN" altLang="en-US" sz="6000" b="1" dirty="0" smtClean="0">
                <a:solidFill>
                  <a:schemeClr val="tx2">
                    <a:lumMod val="75000"/>
                  </a:schemeClr>
                </a:solidFill>
                <a:latin typeface="方正粗宋简体" panose="03000509000000000000" pitchFamily="65" charset="-122"/>
                <a:ea typeface="方正粗宋简体" panose="03000509000000000000" pitchFamily="65" charset="-122"/>
                <a:sym typeface="思源黑体 CN Bold" panose="020B0800000000000000" pitchFamily="34" charset="-122"/>
              </a:rPr>
              <a:t>目</a:t>
            </a:r>
            <a:endParaRPr lang="zh-CN" altLang="en-US" sz="6000" b="1" dirty="0">
              <a:solidFill>
                <a:schemeClr val="tx2">
                  <a:lumMod val="75000"/>
                </a:schemeClr>
              </a:solidFill>
              <a:latin typeface="方正粗宋简体" panose="03000509000000000000" pitchFamily="65" charset="-122"/>
              <a:ea typeface="方正粗宋简体" panose="03000509000000000000" pitchFamily="65" charset="-122"/>
              <a:sym typeface="思源黑体 CN Bold" panose="020B0800000000000000" pitchFamily="34" charset="-122"/>
            </a:endParaRPr>
          </a:p>
        </p:txBody>
      </p:sp>
      <p:sp>
        <p:nvSpPr>
          <p:cNvPr id="36" name="文本框 10"/>
          <p:cNvSpPr txBox="1"/>
          <p:nvPr/>
        </p:nvSpPr>
        <p:spPr>
          <a:xfrm>
            <a:off x="768995" y="4069521"/>
            <a:ext cx="864096" cy="1015663"/>
          </a:xfrm>
          <a:prstGeom prst="rect">
            <a:avLst/>
          </a:prstGeom>
          <a:noFill/>
        </p:spPr>
        <p:txBody>
          <a:bodyPr wrap="square" rtlCol="0">
            <a:spAutoFit/>
          </a:bodyPr>
          <a:lstStyle/>
          <a:p>
            <a:pPr lvl="0">
              <a:defRPr/>
            </a:pPr>
            <a:r>
              <a:rPr lang="zh-CN" altLang="en-US" sz="6000" b="1" dirty="0">
                <a:solidFill>
                  <a:schemeClr val="tx2">
                    <a:lumMod val="75000"/>
                  </a:schemeClr>
                </a:solidFill>
                <a:latin typeface="方正粗宋简体" panose="03000509000000000000" pitchFamily="65" charset="-122"/>
                <a:ea typeface="方正粗宋简体" panose="03000509000000000000" pitchFamily="65" charset="-122"/>
                <a:sym typeface="思源黑体 CN Bold" panose="020B0800000000000000" pitchFamily="34" charset="-122"/>
              </a:rPr>
              <a:t>录</a:t>
            </a:r>
          </a:p>
        </p:txBody>
      </p:sp>
      <p:sp>
        <p:nvSpPr>
          <p:cNvPr id="37" name="内容占位符 2">
            <a:hlinkClick r:id="rId3" action="ppaction://hlinksldjump"/>
          </p:cNvPr>
          <p:cNvSpPr txBox="1">
            <a:spLocks/>
          </p:cNvSpPr>
          <p:nvPr/>
        </p:nvSpPr>
        <p:spPr>
          <a:xfrm>
            <a:off x="4513411" y="1104895"/>
            <a:ext cx="5328591" cy="792088"/>
          </a:xfrm>
          <a:prstGeom prst="rect">
            <a:avLst/>
          </a:prstGeom>
        </p:spPr>
        <p:txBody>
          <a:bodyPr vert="horz" lIns="91440" tIns="45720" rIns="91440" bIns="45720" rtlCol="0">
            <a:norm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indent="0" algn="just">
              <a:lnSpc>
                <a:spcPct val="100000"/>
              </a:lnSpc>
              <a:spcBef>
                <a:spcPts val="0"/>
              </a:spcBef>
            </a:pPr>
            <a:r>
              <a:rPr lang="zh-CN" altLang="en-US" sz="2800" b="1" kern="100" dirty="0">
                <a:solidFill>
                  <a:schemeClr val="accent1">
                    <a:lumMod val="75000"/>
                  </a:schemeClr>
                </a:solidFill>
                <a:latin typeface="宋体"/>
                <a:cs typeface="Courier New"/>
              </a:rPr>
              <a:t>课前预知教材  落实主干基础</a:t>
            </a:r>
            <a:endParaRPr lang="zh-CN" altLang="zh-CN" sz="2800" b="1" kern="100" dirty="0">
              <a:solidFill>
                <a:schemeClr val="accent1">
                  <a:lumMod val="75000"/>
                </a:schemeClr>
              </a:solidFill>
              <a:latin typeface="宋体"/>
              <a:cs typeface="Courier New"/>
            </a:endParaRPr>
          </a:p>
        </p:txBody>
      </p:sp>
      <p:sp>
        <p:nvSpPr>
          <p:cNvPr id="38" name="内容占位符 2">
            <a:hlinkClick r:id="rId4" action="ppaction://hlinksldjump"/>
          </p:cNvPr>
          <p:cNvSpPr txBox="1">
            <a:spLocks/>
          </p:cNvSpPr>
          <p:nvPr/>
        </p:nvSpPr>
        <p:spPr>
          <a:xfrm>
            <a:off x="4441403" y="2708920"/>
            <a:ext cx="4968552" cy="792088"/>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indent="0"/>
            <a:r>
              <a:rPr lang="zh-CN" altLang="en-US" sz="2800" b="1" dirty="0">
                <a:solidFill>
                  <a:schemeClr val="accent3">
                    <a:lumMod val="50000"/>
                  </a:schemeClr>
                </a:solidFill>
              </a:rPr>
              <a:t>课堂精析重难  </a:t>
            </a:r>
            <a:r>
              <a:rPr lang="zh-CN" altLang="en-US" sz="2800" b="1" dirty="0" smtClean="0">
                <a:solidFill>
                  <a:schemeClr val="accent3">
                    <a:lumMod val="50000"/>
                  </a:schemeClr>
                </a:solidFill>
              </a:rPr>
              <a:t>  深</a:t>
            </a:r>
            <a:r>
              <a:rPr lang="zh-CN" altLang="en-US" sz="2800" b="1" dirty="0">
                <a:solidFill>
                  <a:schemeClr val="accent3">
                    <a:lumMod val="50000"/>
                  </a:schemeClr>
                </a:solidFill>
              </a:rPr>
              <a:t>度发掘知能</a:t>
            </a:r>
          </a:p>
        </p:txBody>
      </p:sp>
      <p:grpSp>
        <p:nvGrpSpPr>
          <p:cNvPr id="14" name="组合 13"/>
          <p:cNvGrpSpPr/>
          <p:nvPr/>
        </p:nvGrpSpPr>
        <p:grpSpPr>
          <a:xfrm>
            <a:off x="2641203" y="4159359"/>
            <a:ext cx="746151" cy="729650"/>
            <a:chOff x="5315780" y="3078220"/>
            <a:chExt cx="746151" cy="729650"/>
          </a:xfrm>
        </p:grpSpPr>
        <p:cxnSp>
          <p:nvCxnSpPr>
            <p:cNvPr id="15" name="Straight Connector 34"/>
            <p:cNvCxnSpPr/>
            <p:nvPr/>
          </p:nvCxnSpPr>
          <p:spPr>
            <a:xfrm>
              <a:off x="6061931" y="3078220"/>
              <a:ext cx="0" cy="729650"/>
            </a:xfrm>
            <a:prstGeom prst="line">
              <a:avLst/>
            </a:prstGeom>
            <a:ln w="571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5315780" y="3178775"/>
              <a:ext cx="611065" cy="553998"/>
            </a:xfrm>
            <a:prstGeom prst="rect">
              <a:avLst/>
            </a:prstGeom>
            <a:noFill/>
          </p:spPr>
          <p:txBody>
            <a:bodyPr wrap="none" rtlCol="0">
              <a:spAutoFit/>
            </a:bodyPr>
            <a:lstStyle/>
            <a:p>
              <a:pPr algn="r"/>
              <a:r>
                <a:rPr lang="id-ID" sz="3000" b="1" dirty="0" smtClean="0">
                  <a:solidFill>
                    <a:schemeClr val="tx1">
                      <a:lumMod val="50000"/>
                      <a:lumOff val="50000"/>
                    </a:schemeClr>
                  </a:solidFill>
                  <a:latin typeface="Lato Light" charset="0"/>
                  <a:cs typeface="Lato Light" charset="0"/>
                </a:rPr>
                <a:t>0</a:t>
              </a:r>
              <a:r>
                <a:rPr lang="en-US" sz="3000" b="1" dirty="0" smtClean="0">
                  <a:solidFill>
                    <a:schemeClr val="tx1">
                      <a:lumMod val="50000"/>
                      <a:lumOff val="50000"/>
                    </a:schemeClr>
                  </a:solidFill>
                  <a:latin typeface="Lato Light" charset="0"/>
                  <a:cs typeface="Lato Light" charset="0"/>
                </a:rPr>
                <a:t>3</a:t>
              </a:r>
              <a:endParaRPr lang="id-ID" sz="3000" b="1" dirty="0">
                <a:solidFill>
                  <a:schemeClr val="tx1">
                    <a:lumMod val="50000"/>
                    <a:lumOff val="50000"/>
                  </a:schemeClr>
                </a:solidFill>
                <a:latin typeface="Lato Light" charset="0"/>
                <a:cs typeface="Lato Light" charset="0"/>
              </a:endParaRPr>
            </a:p>
          </p:txBody>
        </p:sp>
      </p:grpSp>
      <p:cxnSp>
        <p:nvCxnSpPr>
          <p:cNvPr id="17" name="Straight Connector 47"/>
          <p:cNvCxnSpPr/>
          <p:nvPr/>
        </p:nvCxnSpPr>
        <p:spPr>
          <a:xfrm>
            <a:off x="3819855" y="4917481"/>
            <a:ext cx="6408259" cy="0"/>
          </a:xfrm>
          <a:prstGeom prst="line">
            <a:avLst/>
          </a:prstGeom>
          <a:ln w="19050" cmpd="sng">
            <a:solidFill>
              <a:schemeClr val="accent3">
                <a:lumMod val="75000"/>
              </a:schemeClr>
            </a:solidFill>
            <a:headEnd type="none"/>
            <a:tailEnd type="oval" w="lg" len="lg"/>
          </a:ln>
          <a:effectLst/>
        </p:spPr>
        <p:style>
          <a:lnRef idx="2">
            <a:schemeClr val="accent1"/>
          </a:lnRef>
          <a:fillRef idx="0">
            <a:schemeClr val="accent1"/>
          </a:fillRef>
          <a:effectRef idx="1">
            <a:schemeClr val="accent1"/>
          </a:effectRef>
          <a:fontRef idx="minor">
            <a:schemeClr val="tx1"/>
          </a:fontRef>
        </p:style>
      </p:cxnSp>
      <p:sp>
        <p:nvSpPr>
          <p:cNvPr id="18" name="内容占位符 2">
            <a:hlinkClick r:id="rId5" action="ppaction://hlinksldjump"/>
          </p:cNvPr>
          <p:cNvSpPr txBox="1">
            <a:spLocks/>
          </p:cNvSpPr>
          <p:nvPr/>
        </p:nvSpPr>
        <p:spPr>
          <a:xfrm>
            <a:off x="4467474" y="4149080"/>
            <a:ext cx="4968552" cy="792088"/>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indent="0" algn="ctr"/>
            <a:r>
              <a:rPr lang="zh-CN" altLang="en-US" sz="2800" b="1" dirty="0" smtClean="0">
                <a:solidFill>
                  <a:schemeClr val="accent3">
                    <a:lumMod val="50000"/>
                  </a:schemeClr>
                </a:solidFill>
              </a:rPr>
              <a:t>课时跟踪检测</a:t>
            </a:r>
            <a:endParaRPr lang="zh-CN" altLang="en-US" sz="2800" b="1" dirty="0">
              <a:solidFill>
                <a:schemeClr val="accent3">
                  <a:lumMod val="50000"/>
                </a:schemeClr>
              </a:solidFill>
            </a:endParaRPr>
          </a:p>
        </p:txBody>
      </p:sp>
    </p:spTree>
    <p:extLst>
      <p:ext uri="{BB962C8B-B14F-4D97-AF65-F5344CB8AC3E}">
        <p14:creationId xmlns:p14="http://schemas.microsoft.com/office/powerpoint/2010/main" val="2820762505"/>
      </p:ext>
    </p:extLst>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250"/>
                                        <p:tgtEl>
                                          <p:spTgt spid="24"/>
                                        </p:tgtEl>
                                        <p:attrNameLst>
                                          <p:attrName>ppt_x</p:attrName>
                                        </p:attrNameLst>
                                      </p:cBhvr>
                                      <p:tavLst>
                                        <p:tav tm="0">
                                          <p:val>
                                            <p:strVal val="#ppt_x-#ppt_w*1.125000"/>
                                          </p:val>
                                        </p:tav>
                                        <p:tav tm="100000">
                                          <p:val>
                                            <p:strVal val="#ppt_x"/>
                                          </p:val>
                                        </p:tav>
                                      </p:tavLst>
                                    </p:anim>
                                    <p:animEffect transition="in" filter="wipe(right)">
                                      <p:cBhvr>
                                        <p:cTn id="8" dur="250"/>
                                        <p:tgtEl>
                                          <p:spTgt spid="24"/>
                                        </p:tgtEl>
                                      </p:cBhvr>
                                    </p:animEffect>
                                  </p:childTnLst>
                                </p:cTn>
                              </p:par>
                            </p:childTnLst>
                          </p:cTn>
                        </p:par>
                        <p:par>
                          <p:cTn id="9" fill="hold">
                            <p:stCondLst>
                              <p:cond delay="250"/>
                            </p:stCondLst>
                            <p:childTnLst>
                              <p:par>
                                <p:cTn id="10" presetID="22" presetClass="entr" presetSubtype="8" fill="hold" nodeType="after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wipe(left)">
                                      <p:cBhvr>
                                        <p:cTn id="12" dur="500"/>
                                        <p:tgtEl>
                                          <p:spTgt spid="33"/>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left)">
                                      <p:cBhvr>
                                        <p:cTn id="15" dur="500"/>
                                        <p:tgtEl>
                                          <p:spTgt spid="37"/>
                                        </p:tgtEl>
                                      </p:cBhvr>
                                    </p:animEffect>
                                  </p:childTnLst>
                                </p:cTn>
                              </p:par>
                            </p:childTnLst>
                          </p:cTn>
                        </p:par>
                        <p:par>
                          <p:cTn id="16" fill="hold">
                            <p:stCondLst>
                              <p:cond delay="750"/>
                            </p:stCondLst>
                            <p:childTnLst>
                              <p:par>
                                <p:cTn id="17" presetID="12" presetClass="entr" presetSubtype="8"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250"/>
                                        <p:tgtEl>
                                          <p:spTgt spid="30"/>
                                        </p:tgtEl>
                                        <p:attrNameLst>
                                          <p:attrName>ppt_x</p:attrName>
                                        </p:attrNameLst>
                                      </p:cBhvr>
                                      <p:tavLst>
                                        <p:tav tm="0">
                                          <p:val>
                                            <p:strVal val="#ppt_x-#ppt_w*1.125000"/>
                                          </p:val>
                                        </p:tav>
                                        <p:tav tm="100000">
                                          <p:val>
                                            <p:strVal val="#ppt_x"/>
                                          </p:val>
                                        </p:tav>
                                      </p:tavLst>
                                    </p:anim>
                                    <p:animEffect transition="in" filter="wipe(right)">
                                      <p:cBhvr>
                                        <p:cTn id="20" dur="250"/>
                                        <p:tgtEl>
                                          <p:spTgt spid="30"/>
                                        </p:tgtEl>
                                      </p:cBhvr>
                                    </p:animEffect>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wipe(left)">
                                      <p:cBhvr>
                                        <p:cTn id="24" dur="500"/>
                                        <p:tgtEl>
                                          <p:spTgt spid="34"/>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left)">
                                      <p:cBhvr>
                                        <p:cTn id="27" dur="500"/>
                                        <p:tgtEl>
                                          <p:spTgt spid="38"/>
                                        </p:tgtEl>
                                      </p:cBhvr>
                                    </p:animEffect>
                                  </p:childTnLst>
                                </p:cTn>
                              </p:par>
                            </p:childTnLst>
                          </p:cTn>
                        </p:par>
                        <p:par>
                          <p:cTn id="28" fill="hold">
                            <p:stCondLst>
                              <p:cond delay="1500"/>
                            </p:stCondLst>
                            <p:childTnLst>
                              <p:par>
                                <p:cTn id="29" presetID="12" presetClass="entr" presetSubtype="8"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250"/>
                                        <p:tgtEl>
                                          <p:spTgt spid="14"/>
                                        </p:tgtEl>
                                        <p:attrNameLst>
                                          <p:attrName>ppt_x</p:attrName>
                                        </p:attrNameLst>
                                      </p:cBhvr>
                                      <p:tavLst>
                                        <p:tav tm="0">
                                          <p:val>
                                            <p:strVal val="#ppt_x-#ppt_w*1.125000"/>
                                          </p:val>
                                        </p:tav>
                                        <p:tav tm="100000">
                                          <p:val>
                                            <p:strVal val="#ppt_x"/>
                                          </p:val>
                                        </p:tav>
                                      </p:tavLst>
                                    </p:anim>
                                    <p:animEffect transition="in" filter="wipe(right)">
                                      <p:cBhvr>
                                        <p:cTn id="32" dur="250"/>
                                        <p:tgtEl>
                                          <p:spTgt spid="14"/>
                                        </p:tgtEl>
                                      </p:cBhvr>
                                    </p:animEffect>
                                  </p:childTnLst>
                                </p:cTn>
                              </p:par>
                            </p:childTnLst>
                          </p:cTn>
                        </p:par>
                        <p:par>
                          <p:cTn id="33" fill="hold">
                            <p:stCondLst>
                              <p:cond delay="1750"/>
                            </p:stCondLst>
                            <p:childTnLst>
                              <p:par>
                                <p:cTn id="34" presetID="22" presetClass="entr" presetSubtype="8" fill="hold"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left)">
                                      <p:cBhvr>
                                        <p:cTn id="36" dur="500"/>
                                        <p:tgtEl>
                                          <p:spTgt spid="17"/>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left)">
                                      <p:cBhvr>
                                        <p:cTn id="3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3093" y="1940188"/>
            <a:ext cx="12218268" cy="2424916"/>
            <a:chOff x="170694" y="177982"/>
            <a:chExt cx="3936004" cy="781165"/>
          </a:xfrm>
        </p:grpSpPr>
        <p:sp>
          <p:nvSpPr>
            <p:cNvPr id="19" name="等腰三角形 18"/>
            <p:cNvSpPr/>
            <p:nvPr/>
          </p:nvSpPr>
          <p:spPr>
            <a:xfrm>
              <a:off x="1233863" y="177982"/>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0" name="等腰三角形 19"/>
            <p:cNvSpPr/>
            <p:nvPr/>
          </p:nvSpPr>
          <p:spPr>
            <a:xfrm flipV="1">
              <a:off x="200258" y="602633"/>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1" name="矩形 20"/>
            <p:cNvSpPr/>
            <p:nvPr/>
          </p:nvSpPr>
          <p:spPr>
            <a:xfrm>
              <a:off x="170694" y="261768"/>
              <a:ext cx="3936004" cy="611981"/>
            </a:xfrm>
            <a:prstGeom prst="rect">
              <a:avLst/>
            </a:prstGeom>
            <a:solidFill>
              <a:srgbClr val="C4C7CB"/>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2" name="平行四边形 21"/>
            <p:cNvSpPr/>
            <p:nvPr/>
          </p:nvSpPr>
          <p:spPr>
            <a:xfrm>
              <a:off x="376965" y="178257"/>
              <a:ext cx="1036076" cy="779005"/>
            </a:xfrm>
            <a:prstGeom prst="parallelogram">
              <a:avLst>
                <a:gd name="adj" fmla="val 48207"/>
              </a:avLst>
            </a:prstGeom>
            <a:solidFill>
              <a:schemeClr val="accent1">
                <a:lumMod val="75000"/>
              </a:scheme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3" name="文本框 6"/>
            <p:cNvSpPr txBox="1"/>
            <p:nvPr/>
          </p:nvSpPr>
          <p:spPr>
            <a:xfrm>
              <a:off x="650907" y="284178"/>
              <a:ext cx="569115" cy="418898"/>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8000" b="0" i="0" u="none" strike="noStrike" kern="0" cap="none" spc="0" normalizeH="0" baseline="0" noProof="0" dirty="0" smtClean="0">
                  <a:ln>
                    <a:noFill/>
                  </a:ln>
                  <a:solidFill>
                    <a:prstClr val="white">
                      <a:lumMod val="95000"/>
                    </a:prstClr>
                  </a:solidFill>
                  <a:effectLst/>
                  <a:uLnTx/>
                  <a:uFillTx/>
                  <a:latin typeface="Impact" panose="020B0806030902050204" pitchFamily="34" charset="0"/>
                </a:rPr>
                <a:t>01</a:t>
              </a:r>
            </a:p>
          </p:txBody>
        </p:sp>
      </p:grpSp>
      <p:sp>
        <p:nvSpPr>
          <p:cNvPr id="24" name="TextBox 23"/>
          <p:cNvSpPr txBox="1"/>
          <p:nvPr/>
        </p:nvSpPr>
        <p:spPr>
          <a:xfrm>
            <a:off x="4297387" y="2802898"/>
            <a:ext cx="7200800" cy="684805"/>
          </a:xfrm>
          <a:prstGeom prst="rect">
            <a:avLst/>
          </a:prstGeom>
          <a:noFill/>
        </p:spPr>
        <p:txBody>
          <a:bodyPr wrap="square" lIns="68584" tIns="34291" rIns="68584" bIns="34291" rtlCol="0">
            <a:spAutoFit/>
          </a:bodyPr>
          <a:lstStyle/>
          <a:p>
            <a:r>
              <a:rPr lang="zh-CN" altLang="en-US"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课前预知教材  落实主干基础</a:t>
            </a:r>
          </a:p>
        </p:txBody>
      </p:sp>
    </p:spTree>
    <p:extLst>
      <p:ext uri="{BB962C8B-B14F-4D97-AF65-F5344CB8AC3E}">
        <p14:creationId xmlns:p14="http://schemas.microsoft.com/office/powerpoint/2010/main" val="1427851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800" fill="hold"/>
                                        <p:tgtEl>
                                          <p:spTgt spid="18"/>
                                        </p:tgtEl>
                                        <p:attrNameLst>
                                          <p:attrName>ppt_x</p:attrName>
                                        </p:attrNameLst>
                                      </p:cBhvr>
                                      <p:tavLst>
                                        <p:tav tm="0">
                                          <p:val>
                                            <p:strVal val="0-#ppt_w/2"/>
                                          </p:val>
                                        </p:tav>
                                        <p:tav tm="100000">
                                          <p:val>
                                            <p:strVal val="#ppt_x"/>
                                          </p:val>
                                        </p:tav>
                                      </p:tavLst>
                                    </p:anim>
                                    <p:anim calcmode="lin" valueType="num">
                                      <p:cBhvr additive="base">
                                        <p:cTn id="8" dur="8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24"/>
                                        </p:tgtEl>
                                        <p:attrNameLst>
                                          <p:attrName>style.visibility</p:attrName>
                                        </p:attrNameLst>
                                      </p:cBhvr>
                                      <p:to>
                                        <p:strVal val="visible"/>
                                      </p:to>
                                    </p:set>
                                    <p:animEffect transition="in" filter="wipe(left)">
                                      <p:cBhvr>
                                        <p:cTn id="12" dur="200"/>
                                        <p:tgtEl>
                                          <p:spTgt spid="24"/>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24"/>
                                        </p:tgtEl>
                                      </p:cBhvr>
                                      <p:to x="80000" y="100000"/>
                                    </p:animScale>
                                    <p:anim by="(#ppt_w*0.10)" calcmode="lin" valueType="num">
                                      <p:cBhvr>
                                        <p:cTn id="15" dur="50" autoRev="1" fill="hold">
                                          <p:stCondLst>
                                            <p:cond delay="0"/>
                                          </p:stCondLst>
                                        </p:cTn>
                                        <p:tgtEl>
                                          <p:spTgt spid="24"/>
                                        </p:tgtEl>
                                        <p:attrNameLst>
                                          <p:attrName>ppt_x</p:attrName>
                                        </p:attrNameLst>
                                      </p:cBhvr>
                                    </p:anim>
                                    <p:anim by="(-#ppt_w*0.10)" calcmode="lin" valueType="num">
                                      <p:cBhvr>
                                        <p:cTn id="16" dur="50" autoRev="1" fill="hold">
                                          <p:stCondLst>
                                            <p:cond delay="0"/>
                                          </p:stCondLst>
                                        </p:cTn>
                                        <p:tgtEl>
                                          <p:spTgt spid="24"/>
                                        </p:tgtEl>
                                        <p:attrNameLst>
                                          <p:attrName>ppt_y</p:attrName>
                                        </p:attrNameLst>
                                      </p:cBhvr>
                                    </p:anim>
                                    <p:animRot by="-480000">
                                      <p:cBhvr>
                                        <p:cTn id="17" dur="50" autoRev="1"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985021" y="1135287"/>
            <a:ext cx="10513166" cy="4525963"/>
          </a:xfrm>
        </p:spPr>
        <p:txBody>
          <a:bodyPr/>
          <a:lstStyle/>
          <a:p>
            <a:pPr indent="713740" algn="ctr"/>
            <a:r>
              <a:rPr lang="zh-CN" altLang="zh-CN" b="1" kern="100" dirty="0">
                <a:solidFill>
                  <a:srgbClr val="7030A0"/>
                </a:solidFill>
                <a:latin typeface="Times New Roman"/>
                <a:ea typeface="方正细黑一简体"/>
                <a:cs typeface="Times New Roman"/>
              </a:rPr>
              <a:t>一、电动势</a:t>
            </a:r>
            <a:endParaRPr lang="zh-CN" altLang="zh-CN" sz="1050" kern="100" dirty="0">
              <a:latin typeface="宋体"/>
              <a:cs typeface="Courier New"/>
            </a:endParaRPr>
          </a:p>
          <a:p>
            <a:pPr indent="713740" algn="just"/>
            <a:r>
              <a:rPr lang="en-US" altLang="zh-CN" b="1" kern="100" dirty="0">
                <a:solidFill>
                  <a:srgbClr val="548DD4"/>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548DD4"/>
                </a:solidFill>
                <a:latin typeface="Times New Roman"/>
                <a:ea typeface="方正细黑一简体"/>
                <a:cs typeface="Times New Roman"/>
              </a:rPr>
              <a:t>闭合电路：</a:t>
            </a:r>
            <a:r>
              <a:rPr lang="zh-CN" altLang="zh-CN" b="1" kern="100" dirty="0">
                <a:latin typeface="Times New Roman"/>
                <a:ea typeface="方正细黑一简体"/>
                <a:cs typeface="Times New Roman"/>
              </a:rPr>
              <a:t>由导线、电源</a:t>
            </a:r>
            <a:r>
              <a:rPr lang="zh-CN" altLang="zh-CN" b="1" kern="100" dirty="0" smtClean="0">
                <a:latin typeface="Times New Roman"/>
                <a:ea typeface="方正细黑一简体"/>
                <a:cs typeface="Times New Roman"/>
              </a:rPr>
              <a:t>和</a:t>
            </a:r>
            <a:r>
              <a:rPr lang="en-US" altLang="zh-CN" b="1" kern="100" dirty="0" smtClean="0">
                <a:latin typeface="Times New Roman"/>
                <a:ea typeface="方正细黑一简体"/>
                <a:cs typeface="Times New Roman"/>
              </a:rPr>
              <a:t>_______</a:t>
            </a:r>
            <a:r>
              <a:rPr lang="zh-CN" altLang="zh-CN" b="1" kern="100" dirty="0" smtClean="0">
                <a:latin typeface="Times New Roman"/>
                <a:ea typeface="方正细黑一简体"/>
                <a:cs typeface="Times New Roman"/>
              </a:rPr>
              <a:t>连</a:t>
            </a:r>
            <a:r>
              <a:rPr lang="zh-CN" altLang="zh-CN" b="1" kern="100" dirty="0">
                <a:latin typeface="Times New Roman"/>
                <a:ea typeface="方正细黑一简体"/>
                <a:cs typeface="Times New Roman"/>
              </a:rPr>
              <a:t>成的电路</a:t>
            </a:r>
            <a:r>
              <a:rPr lang="zh-CN" altLang="zh-CN" b="1" kern="100" dirty="0" smtClean="0">
                <a:latin typeface="Times New Roman"/>
                <a:ea typeface="方正细黑一简体"/>
                <a:cs typeface="Times New Roman"/>
              </a:rPr>
              <a:t>。</a:t>
            </a:r>
            <a:r>
              <a:rPr lang="en-US" altLang="zh-CN" b="1" kern="100" dirty="0" smtClean="0">
                <a:latin typeface="Times New Roman"/>
                <a:ea typeface="方正细黑一简体"/>
                <a:cs typeface="Times New Roman"/>
              </a:rPr>
              <a:t>______</a:t>
            </a:r>
            <a:r>
              <a:rPr lang="zh-CN" altLang="zh-CN" b="1" kern="100" dirty="0" smtClean="0">
                <a:latin typeface="Times New Roman"/>
                <a:ea typeface="方正细黑一简体"/>
                <a:cs typeface="Times New Roman"/>
              </a:rPr>
              <a:t>和</a:t>
            </a:r>
            <a:r>
              <a:rPr lang="zh-CN" altLang="zh-CN" b="1" kern="100" dirty="0">
                <a:latin typeface="Times New Roman"/>
                <a:ea typeface="方正细黑一简体"/>
                <a:cs typeface="Times New Roman"/>
              </a:rPr>
              <a:t>导线组成外电路，电源内部是内电路。</a:t>
            </a:r>
            <a:endParaRPr lang="zh-CN" altLang="zh-CN" sz="1050" kern="100" dirty="0">
              <a:latin typeface="宋体"/>
              <a:cs typeface="Courier New"/>
            </a:endParaRPr>
          </a:p>
          <a:p>
            <a:pPr indent="713740" algn="just"/>
            <a:r>
              <a:rPr lang="en-US" altLang="zh-CN" b="1" kern="100" dirty="0">
                <a:solidFill>
                  <a:srgbClr val="548DD4"/>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548DD4"/>
                </a:solidFill>
                <a:latin typeface="Times New Roman"/>
                <a:ea typeface="方正细黑一简体"/>
                <a:cs typeface="Times New Roman"/>
              </a:rPr>
              <a:t>非静电力：</a:t>
            </a:r>
            <a:r>
              <a:rPr lang="zh-CN" altLang="zh-CN" b="1" kern="100" dirty="0">
                <a:latin typeface="Times New Roman"/>
                <a:ea typeface="方正细黑一简体"/>
                <a:cs typeface="Times New Roman"/>
              </a:rPr>
              <a:t>在电源内部把正电荷</a:t>
            </a:r>
            <a:r>
              <a:rPr lang="zh-CN" altLang="zh-CN" b="1" kern="100" dirty="0" smtClean="0">
                <a:latin typeface="Times New Roman"/>
                <a:ea typeface="方正细黑一简体"/>
                <a:cs typeface="Times New Roman"/>
              </a:rPr>
              <a:t>从</a:t>
            </a:r>
            <a:r>
              <a:rPr lang="en-US" altLang="zh-CN" b="1" kern="100" dirty="0" smtClean="0">
                <a:latin typeface="Times New Roman"/>
                <a:ea typeface="方正细黑一简体"/>
                <a:cs typeface="Times New Roman"/>
              </a:rPr>
              <a:t>____</a:t>
            </a:r>
            <a:r>
              <a:rPr lang="zh-CN" altLang="zh-CN" b="1" kern="100" dirty="0" smtClean="0">
                <a:latin typeface="Times New Roman"/>
                <a:ea typeface="方正细黑一简体"/>
                <a:cs typeface="Times New Roman"/>
              </a:rPr>
              <a:t>搬</a:t>
            </a:r>
            <a:r>
              <a:rPr lang="zh-CN" altLang="zh-CN" b="1" kern="100" dirty="0">
                <a:latin typeface="Times New Roman"/>
                <a:ea typeface="方正细黑一简体"/>
                <a:cs typeface="Times New Roman"/>
              </a:rPr>
              <a:t>运</a:t>
            </a:r>
            <a:r>
              <a:rPr lang="zh-CN" altLang="zh-CN" b="1" kern="100" dirty="0" smtClean="0">
                <a:latin typeface="Times New Roman"/>
                <a:ea typeface="方正细黑一简体"/>
                <a:cs typeface="Times New Roman"/>
              </a:rPr>
              <a:t>到</a:t>
            </a:r>
            <a:r>
              <a:rPr lang="en-US" altLang="zh-CN" b="1" kern="100" dirty="0" smtClean="0">
                <a:latin typeface="Times New Roman"/>
                <a:ea typeface="方正细黑一简体"/>
                <a:cs typeface="Times New Roman"/>
              </a:rPr>
              <a:t>____</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力。</a:t>
            </a:r>
            <a:endParaRPr lang="zh-CN" altLang="zh-CN" sz="1050" kern="100" dirty="0">
              <a:latin typeface="宋体"/>
              <a:cs typeface="Courier New"/>
            </a:endParaRPr>
          </a:p>
          <a:p>
            <a:pPr indent="713740" algn="just"/>
            <a:r>
              <a:rPr lang="en-US" altLang="zh-CN" b="1" kern="100" dirty="0">
                <a:solidFill>
                  <a:srgbClr val="548DD4"/>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548DD4"/>
                </a:solidFill>
                <a:latin typeface="Times New Roman"/>
                <a:ea typeface="方正细黑一简体"/>
                <a:cs typeface="Times New Roman"/>
              </a:rPr>
              <a:t>电源：</a:t>
            </a:r>
            <a:r>
              <a:rPr lang="zh-CN" altLang="zh-CN" b="1" kern="100" dirty="0">
                <a:latin typeface="Times New Roman"/>
                <a:ea typeface="方正细黑一简体"/>
                <a:cs typeface="Times New Roman"/>
              </a:rPr>
              <a:t>通过非静电力做功把其他形式的能转化</a:t>
            </a:r>
            <a:r>
              <a:rPr lang="zh-CN" altLang="zh-CN" b="1" kern="100" dirty="0" smtClean="0">
                <a:latin typeface="Times New Roman"/>
                <a:ea typeface="方正细黑一简体"/>
                <a:cs typeface="Times New Roman"/>
              </a:rPr>
              <a:t>为</a:t>
            </a:r>
            <a:r>
              <a:rPr lang="en-US" altLang="zh-CN" b="1" kern="100" dirty="0" smtClean="0">
                <a:latin typeface="Times New Roman"/>
                <a:ea typeface="方正细黑一简体"/>
                <a:cs typeface="Times New Roman"/>
              </a:rPr>
              <a:t>_______</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装置。</a:t>
            </a:r>
            <a:endParaRPr lang="zh-CN" altLang="zh-CN" sz="1050" kern="100" dirty="0">
              <a:latin typeface="宋体"/>
              <a:cs typeface="Courier New"/>
            </a:endParaRPr>
          </a:p>
          <a:p>
            <a:endParaRPr lang="zh-CN" altLang="en-US" dirty="0"/>
          </a:p>
        </p:txBody>
      </p:sp>
      <p:sp>
        <p:nvSpPr>
          <p:cNvPr id="5" name="矩形 4"/>
          <p:cNvSpPr/>
          <p:nvPr/>
        </p:nvSpPr>
        <p:spPr>
          <a:xfrm>
            <a:off x="6817667" y="1988840"/>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用电器</a:t>
            </a:r>
            <a:endParaRPr lang="zh-CN" altLang="en-US" dirty="0"/>
          </a:p>
        </p:txBody>
      </p:sp>
      <p:sp>
        <p:nvSpPr>
          <p:cNvPr id="8" name="矩形 7"/>
          <p:cNvSpPr/>
          <p:nvPr/>
        </p:nvSpPr>
        <p:spPr>
          <a:xfrm>
            <a:off x="10274051" y="1916832"/>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用电器</a:t>
            </a:r>
            <a:endParaRPr lang="zh-CN" altLang="en-US" dirty="0"/>
          </a:p>
        </p:txBody>
      </p:sp>
      <p:sp>
        <p:nvSpPr>
          <p:cNvPr id="10" name="矩形 9"/>
          <p:cNvSpPr/>
          <p:nvPr/>
        </p:nvSpPr>
        <p:spPr>
          <a:xfrm>
            <a:off x="7609755" y="3337828"/>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负极</a:t>
            </a:r>
            <a:endParaRPr lang="zh-CN" altLang="en-US" dirty="0"/>
          </a:p>
        </p:txBody>
      </p:sp>
      <p:sp>
        <p:nvSpPr>
          <p:cNvPr id="12" name="矩形 11"/>
          <p:cNvSpPr/>
          <p:nvPr/>
        </p:nvSpPr>
        <p:spPr>
          <a:xfrm>
            <a:off x="9368034" y="3337828"/>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正极</a:t>
            </a:r>
            <a:endParaRPr lang="zh-CN" altLang="en-US" dirty="0"/>
          </a:p>
        </p:txBody>
      </p:sp>
      <p:sp>
        <p:nvSpPr>
          <p:cNvPr id="14" name="矩形 13"/>
          <p:cNvSpPr/>
          <p:nvPr/>
        </p:nvSpPr>
        <p:spPr>
          <a:xfrm>
            <a:off x="10144948" y="4005064"/>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电势能</a:t>
            </a:r>
            <a:endParaRPr lang="zh-CN" altLang="en-US" dirty="0"/>
          </a:p>
        </p:txBody>
      </p:sp>
    </p:spTree>
    <p:extLst>
      <p:ext uri="{BB962C8B-B14F-4D97-AF65-F5344CB8AC3E}">
        <p14:creationId xmlns:p14="http://schemas.microsoft.com/office/powerpoint/2010/main" val="3698881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arn(inVertical)">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0" grpId="0"/>
      <p:bldP spid="12"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solidFill>
                  <a:srgbClr val="548DD4"/>
                </a:solidFill>
                <a:latin typeface="Times New Roman"/>
                <a:ea typeface="方正细黑一简体"/>
                <a:cs typeface="Courier New"/>
              </a:rPr>
              <a:t>4</a:t>
            </a:r>
            <a:r>
              <a:rPr lang="zh-CN" altLang="zh-CN" b="1" kern="100" dirty="0">
                <a:latin typeface="Times New Roman"/>
                <a:ea typeface="方正细黑一简体"/>
                <a:cs typeface="Times New Roman"/>
              </a:rPr>
              <a:t>．</a:t>
            </a:r>
            <a:r>
              <a:rPr lang="zh-CN" altLang="zh-CN" b="1" kern="100" dirty="0">
                <a:solidFill>
                  <a:srgbClr val="548DD4"/>
                </a:solidFill>
                <a:latin typeface="Times New Roman"/>
                <a:ea typeface="方正细黑一简体"/>
                <a:cs typeface="Times New Roman"/>
              </a:rPr>
              <a:t>电动势</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定义：非静电力所做的功与所移动</a:t>
            </a:r>
            <a:r>
              <a:rPr lang="zh-CN" altLang="zh-CN" b="1" kern="100" dirty="0" smtClean="0">
                <a:latin typeface="Times New Roman"/>
                <a:ea typeface="方正细黑一简体"/>
                <a:cs typeface="Times New Roman"/>
              </a:rPr>
              <a:t>的</a:t>
            </a:r>
            <a:r>
              <a:rPr lang="en-US" altLang="zh-CN" b="1" kern="100" dirty="0" smtClean="0">
                <a:latin typeface="Times New Roman"/>
                <a:ea typeface="方正细黑一简体"/>
                <a:cs typeface="Times New Roman"/>
              </a:rPr>
              <a:t>________</a:t>
            </a:r>
            <a:r>
              <a:rPr lang="zh-CN" altLang="zh-CN" b="1" kern="100" dirty="0" smtClean="0">
                <a:latin typeface="Times New Roman"/>
                <a:ea typeface="方正细黑一简体"/>
                <a:cs typeface="Times New Roman"/>
              </a:rPr>
              <a:t>之</a:t>
            </a:r>
            <a:r>
              <a:rPr lang="zh-CN" altLang="zh-CN" b="1" kern="100" dirty="0">
                <a:latin typeface="Times New Roman"/>
                <a:ea typeface="方正细黑一简体"/>
                <a:cs typeface="Times New Roman"/>
              </a:rPr>
              <a:t>比。</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定义式：</a:t>
            </a:r>
            <a:r>
              <a:rPr lang="en-US" altLang="zh-CN" b="1" i="1" kern="100" dirty="0">
                <a:latin typeface="Times New Roman"/>
                <a:ea typeface="方正细黑一简体"/>
                <a:cs typeface="Courier New"/>
              </a:rPr>
              <a:t>E</a:t>
            </a:r>
            <a:r>
              <a:rPr lang="zh-CN" altLang="zh-CN" b="1" kern="100" dirty="0" smtClean="0">
                <a:latin typeface="Times New Roman"/>
                <a:ea typeface="方正细黑一简体"/>
                <a:cs typeface="Times New Roman"/>
              </a:rPr>
              <a:t>＝</a:t>
            </a:r>
            <a:r>
              <a:rPr lang="en-US" altLang="zh-CN" b="1" kern="100" dirty="0" smtClean="0">
                <a:latin typeface="Times New Roman"/>
                <a:ea typeface="方正细黑一简体"/>
                <a:cs typeface="Times New Roman"/>
              </a:rPr>
              <a:t>____</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单位：电动势的单位是伏特</a:t>
            </a:r>
            <a:r>
              <a:rPr lang="en-US" altLang="zh-CN" b="1" kern="100" dirty="0">
                <a:latin typeface="Times New Roman"/>
                <a:ea typeface="方正细黑一简体"/>
                <a:cs typeface="Courier New"/>
              </a:rPr>
              <a:t>(V)</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决定因素：由电源中非静电力的特性决定，与外电</a:t>
            </a:r>
            <a:r>
              <a:rPr lang="zh-CN" altLang="zh-CN" b="1" kern="100" dirty="0" smtClean="0">
                <a:latin typeface="Times New Roman"/>
                <a:ea typeface="方正细黑一简体"/>
                <a:cs typeface="Times New Roman"/>
              </a:rPr>
              <a:t>路</a:t>
            </a:r>
            <a:r>
              <a:rPr lang="en-US" altLang="zh-CN" b="1" kern="100" dirty="0" smtClean="0">
                <a:latin typeface="Times New Roman"/>
                <a:ea typeface="方正细黑一简体"/>
                <a:cs typeface="Times New Roman"/>
              </a:rPr>
              <a:t>____</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
        <p:nvSpPr>
          <p:cNvPr id="4" name="矩形 3"/>
          <p:cNvSpPr/>
          <p:nvPr/>
        </p:nvSpPr>
        <p:spPr>
          <a:xfrm>
            <a:off x="7609755" y="1916832"/>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电荷量</a:t>
            </a:r>
            <a:endParaRPr lang="zh-CN" altLang="en-US" dirty="0"/>
          </a:p>
        </p:txBody>
      </p:sp>
      <p:sp>
        <p:nvSpPr>
          <p:cNvPr id="6" name="矩形 5"/>
          <p:cNvSpPr/>
          <p:nvPr/>
        </p:nvSpPr>
        <p:spPr>
          <a:xfrm>
            <a:off x="9986019" y="4201924"/>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无关</a:t>
            </a:r>
            <a:endParaRPr lang="zh-CN" altLang="en-US" dirty="0"/>
          </a:p>
        </p:txBody>
      </p:sp>
      <p:graphicFrame>
        <p:nvGraphicFramePr>
          <p:cNvPr id="7" name="对象 6"/>
          <p:cNvGraphicFramePr>
            <a:graphicFrameLocks noChangeAspect="1"/>
          </p:cNvGraphicFramePr>
          <p:nvPr>
            <p:extLst>
              <p:ext uri="{D42A27DB-BD31-4B8C-83A1-F6EECF244321}">
                <p14:modId xmlns:p14="http://schemas.microsoft.com/office/powerpoint/2010/main" val="3070502113"/>
              </p:ext>
            </p:extLst>
          </p:nvPr>
        </p:nvGraphicFramePr>
        <p:xfrm>
          <a:off x="4081363" y="2440052"/>
          <a:ext cx="659017" cy="792088"/>
        </p:xfrm>
        <a:graphic>
          <a:graphicData uri="http://schemas.openxmlformats.org/presentationml/2006/ole">
            <mc:AlternateContent xmlns:mc="http://schemas.openxmlformats.org/markup-compatibility/2006">
              <mc:Choice xmlns:v="urn:schemas-microsoft-com:vml" Requires="v">
                <p:oleObj spid="_x0000_s9222" name="文档" r:id="rId3" imgW="843870" imgH="1001854" progId="Word.Document.12">
                  <p:embed/>
                </p:oleObj>
              </mc:Choice>
              <mc:Fallback>
                <p:oleObj name="文档" r:id="rId3" imgW="843870" imgH="1001854" progId="Word.Document.12">
                  <p:embed/>
                  <p:pic>
                    <p:nvPicPr>
                      <p:cNvPr id="0" name=""/>
                      <p:cNvPicPr/>
                      <p:nvPr/>
                    </p:nvPicPr>
                    <p:blipFill>
                      <a:blip r:embed="rId4"/>
                      <a:stretch>
                        <a:fillRect/>
                      </a:stretch>
                    </p:blipFill>
                    <p:spPr>
                      <a:xfrm>
                        <a:off x="4081363" y="2440052"/>
                        <a:ext cx="659017" cy="792088"/>
                      </a:xfrm>
                      <a:prstGeom prst="rect">
                        <a:avLst/>
                      </a:prstGeom>
                    </p:spPr>
                  </p:pic>
                </p:oleObj>
              </mc:Fallback>
            </mc:AlternateContent>
          </a:graphicData>
        </a:graphic>
      </p:graphicFrame>
    </p:spTree>
    <p:extLst>
      <p:ext uri="{BB962C8B-B14F-4D97-AF65-F5344CB8AC3E}">
        <p14:creationId xmlns:p14="http://schemas.microsoft.com/office/powerpoint/2010/main" val="3333615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1201043" y="1556792"/>
            <a:ext cx="8784976" cy="3085801"/>
          </a:xfrm>
        </p:spPr>
        <p:txBody>
          <a:bodyPr/>
          <a:lstStyle/>
          <a:p>
            <a:pPr indent="713740" algn="just"/>
            <a:r>
              <a:rPr lang="zh-CN" altLang="zh-CN" b="1" kern="100" dirty="0">
                <a:latin typeface="Times New Roman"/>
                <a:ea typeface="方正细黑一简体"/>
                <a:cs typeface="Times New Roman"/>
              </a:rPr>
              <a:t>电动势是反映电源通过非静电力做功把其他形式的能转化为电势能本领大小的物理量，由电源本身决定。</a:t>
            </a:r>
            <a:endParaRPr lang="zh-CN" altLang="zh-CN" sz="1050" kern="100" dirty="0">
              <a:latin typeface="宋体"/>
              <a:cs typeface="Courier New"/>
            </a:endParaRPr>
          </a:p>
          <a:p>
            <a:endParaRPr lang="zh-CN" altLang="en-US" dirty="0"/>
          </a:p>
        </p:txBody>
      </p:sp>
      <p:pic>
        <p:nvPicPr>
          <p:cNvPr id="2050" name="Picture 2" descr="名师微点.T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552972" y="620688"/>
            <a:ext cx="2736304" cy="629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19640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41005" y="1135287"/>
            <a:ext cx="10513166" cy="4525963"/>
          </a:xfrm>
        </p:spPr>
        <p:txBody>
          <a:bodyPr>
            <a:normAutofit/>
          </a:bodyPr>
          <a:lstStyle/>
          <a:p>
            <a:pPr indent="713740" algn="ctr"/>
            <a:r>
              <a:rPr lang="zh-CN" altLang="zh-CN" b="1" kern="100" dirty="0">
                <a:solidFill>
                  <a:srgbClr val="7030A0"/>
                </a:solidFill>
                <a:latin typeface="Times New Roman"/>
                <a:ea typeface="方正细黑一简体"/>
                <a:cs typeface="Times New Roman"/>
              </a:rPr>
              <a:t>二、闭合电路欧姆定律及其能量分析</a:t>
            </a:r>
            <a:endParaRPr lang="zh-CN" altLang="zh-CN" sz="1050" kern="100" dirty="0">
              <a:latin typeface="宋体"/>
              <a:cs typeface="Courier New"/>
            </a:endParaRPr>
          </a:p>
          <a:p>
            <a:pPr indent="713740" algn="just"/>
            <a:r>
              <a:rPr lang="en-US" altLang="zh-CN" b="1" kern="100" dirty="0" smtClean="0">
                <a:solidFill>
                  <a:srgbClr val="548DD4"/>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548DD4"/>
                </a:solidFill>
                <a:latin typeface="Times New Roman"/>
                <a:ea typeface="方正细黑一简体"/>
                <a:cs typeface="Times New Roman"/>
              </a:rPr>
              <a:t>部分电路欧姆定律：</a:t>
            </a:r>
            <a:r>
              <a:rPr lang="zh-CN" altLang="zh-CN" b="1" kern="100" dirty="0">
                <a:latin typeface="Times New Roman"/>
                <a:ea typeface="方正细黑一简体"/>
                <a:cs typeface="Times New Roman"/>
              </a:rPr>
              <a:t>导体中的电流</a:t>
            </a:r>
            <a:r>
              <a:rPr lang="en-US" altLang="zh-CN" b="1" i="1" kern="100" dirty="0">
                <a:latin typeface="Times New Roman"/>
                <a:ea typeface="方正细黑一简体"/>
                <a:cs typeface="Courier New"/>
              </a:rPr>
              <a:t>I</a:t>
            </a:r>
            <a:r>
              <a:rPr lang="zh-CN" altLang="zh-CN" b="1" kern="100" dirty="0">
                <a:latin typeface="Times New Roman"/>
                <a:ea typeface="方正细黑一简体"/>
                <a:cs typeface="Times New Roman"/>
              </a:rPr>
              <a:t>跟导体两端的电压</a:t>
            </a:r>
            <a:r>
              <a:rPr lang="en-US" altLang="zh-CN" b="1" i="1" kern="100" dirty="0">
                <a:latin typeface="Times New Roman"/>
                <a:ea typeface="方正细黑一简体"/>
                <a:cs typeface="Courier New"/>
              </a:rPr>
              <a:t>U</a:t>
            </a:r>
            <a:r>
              <a:rPr lang="zh-CN" altLang="zh-CN" b="1" kern="100" dirty="0" smtClean="0">
                <a:latin typeface="Times New Roman"/>
                <a:ea typeface="方正细黑一简体"/>
                <a:cs typeface="Times New Roman"/>
              </a:rPr>
              <a:t>成</a:t>
            </a:r>
            <a:r>
              <a:rPr lang="en-US" altLang="zh-CN" b="1" kern="100" dirty="0" smtClean="0">
                <a:latin typeface="Times New Roman"/>
                <a:ea typeface="方正细黑一简体"/>
                <a:cs typeface="Times New Roman"/>
              </a:rPr>
              <a:t>_____</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跟导体的电阻</a:t>
            </a:r>
            <a:r>
              <a:rPr lang="en-US" altLang="zh-CN" b="1" i="1" kern="100" dirty="0">
                <a:latin typeface="Times New Roman"/>
                <a:ea typeface="方正细黑一简体"/>
                <a:cs typeface="Courier New"/>
              </a:rPr>
              <a:t>R</a:t>
            </a:r>
            <a:r>
              <a:rPr lang="zh-CN" altLang="zh-CN" b="1" kern="100" dirty="0" smtClean="0">
                <a:latin typeface="Times New Roman"/>
                <a:ea typeface="方正细黑一简体"/>
                <a:cs typeface="Times New Roman"/>
              </a:rPr>
              <a:t>成</a:t>
            </a:r>
            <a:r>
              <a:rPr lang="en-US" altLang="zh-CN" b="1" kern="100" dirty="0" smtClean="0">
                <a:latin typeface="Times New Roman"/>
                <a:ea typeface="方正细黑一简体"/>
                <a:cs typeface="Times New Roman"/>
              </a:rPr>
              <a:t>____</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即</a:t>
            </a:r>
            <a:r>
              <a:rPr lang="en-US" altLang="zh-CN" b="1" i="1" kern="100" dirty="0">
                <a:latin typeface="Times New Roman"/>
                <a:ea typeface="方正细黑一简体"/>
                <a:cs typeface="Courier New"/>
              </a:rPr>
              <a:t>I</a:t>
            </a:r>
            <a:r>
              <a:rPr lang="zh-CN" altLang="zh-CN" b="1" kern="100" dirty="0" smtClean="0">
                <a:latin typeface="Times New Roman"/>
                <a:ea typeface="方正细黑一简体"/>
                <a:cs typeface="Times New Roman"/>
              </a:rPr>
              <a:t>＝</a:t>
            </a:r>
            <a:r>
              <a:rPr lang="en-US" altLang="zh-CN" b="1" kern="100" dirty="0" smtClean="0">
                <a:latin typeface="Times New Roman"/>
                <a:ea typeface="方正细黑一简体"/>
                <a:cs typeface="Times New Roman"/>
              </a:rPr>
              <a:t>___</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a:p>
            <a:pPr indent="713740" algn="just"/>
            <a:r>
              <a:rPr lang="en-US" altLang="zh-CN" b="1" kern="100" dirty="0">
                <a:solidFill>
                  <a:srgbClr val="548DD4"/>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548DD4"/>
                </a:solidFill>
                <a:latin typeface="Times New Roman"/>
                <a:ea typeface="方正细黑一简体"/>
                <a:cs typeface="Times New Roman"/>
              </a:rPr>
              <a:t>电流的方向：</a:t>
            </a:r>
            <a:r>
              <a:rPr lang="zh-CN" altLang="zh-CN" b="1" kern="100" dirty="0">
                <a:latin typeface="Times New Roman"/>
                <a:ea typeface="方正细黑一简体"/>
                <a:cs typeface="Times New Roman"/>
              </a:rPr>
              <a:t>电路中正电荷的定向移动方向就是电流的方向，在外电路中，沿电流方向电</a:t>
            </a:r>
            <a:r>
              <a:rPr lang="zh-CN" altLang="zh-CN" b="1" kern="100" dirty="0" smtClean="0">
                <a:latin typeface="Times New Roman"/>
                <a:ea typeface="方正细黑一简体"/>
                <a:cs typeface="Times New Roman"/>
              </a:rPr>
              <a:t>势</a:t>
            </a:r>
            <a:r>
              <a:rPr lang="en-US" altLang="zh-CN" b="1" kern="100" dirty="0" smtClean="0">
                <a:latin typeface="Times New Roman"/>
                <a:ea typeface="方正细黑一简体"/>
                <a:cs typeface="Times New Roman"/>
              </a:rPr>
              <a:t>_____</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a:p>
            <a:pPr indent="713740" algn="just"/>
            <a:r>
              <a:rPr lang="en-US" altLang="zh-CN" b="1" kern="100" dirty="0">
                <a:solidFill>
                  <a:srgbClr val="548DD4"/>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548DD4"/>
                </a:solidFill>
                <a:latin typeface="Times New Roman"/>
                <a:ea typeface="方正细黑一简体"/>
                <a:cs typeface="Times New Roman"/>
              </a:rPr>
              <a:t>电源的内电阻：</a:t>
            </a:r>
            <a:r>
              <a:rPr lang="zh-CN" altLang="zh-CN" b="1" kern="100" dirty="0">
                <a:latin typeface="Times New Roman"/>
                <a:ea typeface="方正细黑一简体"/>
                <a:cs typeface="Times New Roman"/>
              </a:rPr>
              <a:t>电</a:t>
            </a:r>
            <a:r>
              <a:rPr lang="zh-CN" altLang="zh-CN" b="1" kern="100" dirty="0" smtClean="0">
                <a:latin typeface="Times New Roman"/>
                <a:ea typeface="方正细黑一简体"/>
                <a:cs typeface="Times New Roman"/>
              </a:rPr>
              <a:t>源</a:t>
            </a:r>
            <a:r>
              <a:rPr lang="en-US" altLang="zh-CN" b="1" kern="100" dirty="0" smtClean="0">
                <a:latin typeface="Times New Roman"/>
                <a:ea typeface="方正细黑一简体"/>
                <a:cs typeface="Times New Roman"/>
              </a:rPr>
              <a:t>_______</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电阻，简称内阻。</a:t>
            </a:r>
            <a:endParaRPr lang="zh-CN" altLang="zh-CN" sz="1050" kern="100" dirty="0">
              <a:latin typeface="宋体"/>
              <a:cs typeface="Courier New"/>
            </a:endParaRPr>
          </a:p>
          <a:p>
            <a:endParaRPr lang="zh-CN" altLang="en-US" dirty="0"/>
          </a:p>
        </p:txBody>
      </p:sp>
      <p:sp>
        <p:nvSpPr>
          <p:cNvPr id="4" name="矩形 3"/>
          <p:cNvSpPr/>
          <p:nvPr/>
        </p:nvSpPr>
        <p:spPr>
          <a:xfrm>
            <a:off x="913011" y="2564904"/>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正比</a:t>
            </a:r>
            <a:endParaRPr lang="zh-CN" altLang="en-US" dirty="0"/>
          </a:p>
        </p:txBody>
      </p:sp>
      <p:sp>
        <p:nvSpPr>
          <p:cNvPr id="6" name="矩形 5"/>
          <p:cNvSpPr/>
          <p:nvPr/>
        </p:nvSpPr>
        <p:spPr>
          <a:xfrm>
            <a:off x="4831530" y="2636912"/>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反比</a:t>
            </a:r>
            <a:endParaRPr lang="zh-CN" altLang="en-US" dirty="0"/>
          </a:p>
        </p:txBody>
      </p:sp>
      <p:graphicFrame>
        <p:nvGraphicFramePr>
          <p:cNvPr id="7" name="对象 6"/>
          <p:cNvGraphicFramePr>
            <a:graphicFrameLocks noChangeAspect="1"/>
          </p:cNvGraphicFramePr>
          <p:nvPr>
            <p:extLst>
              <p:ext uri="{D42A27DB-BD31-4B8C-83A1-F6EECF244321}">
                <p14:modId xmlns:p14="http://schemas.microsoft.com/office/powerpoint/2010/main" val="3221356818"/>
              </p:ext>
            </p:extLst>
          </p:nvPr>
        </p:nvGraphicFramePr>
        <p:xfrm>
          <a:off x="7033691" y="2329716"/>
          <a:ext cx="472014" cy="883260"/>
        </p:xfrm>
        <a:graphic>
          <a:graphicData uri="http://schemas.openxmlformats.org/presentationml/2006/ole">
            <mc:AlternateContent xmlns:mc="http://schemas.openxmlformats.org/markup-compatibility/2006">
              <mc:Choice xmlns:v="urn:schemas-microsoft-com:vml" Requires="v">
                <p:oleObj spid="_x0000_s10246" name="文档" r:id="rId3" imgW="545420" imgH="1001854" progId="Word.Document.12">
                  <p:embed/>
                </p:oleObj>
              </mc:Choice>
              <mc:Fallback>
                <p:oleObj name="文档" r:id="rId3" imgW="545420" imgH="1001854" progId="Word.Document.12">
                  <p:embed/>
                  <p:pic>
                    <p:nvPicPr>
                      <p:cNvPr id="0" name=""/>
                      <p:cNvPicPr/>
                      <p:nvPr/>
                    </p:nvPicPr>
                    <p:blipFill>
                      <a:blip r:embed="rId4"/>
                      <a:stretch>
                        <a:fillRect/>
                      </a:stretch>
                    </p:blipFill>
                    <p:spPr>
                      <a:xfrm>
                        <a:off x="7033691" y="2329716"/>
                        <a:ext cx="472014" cy="883260"/>
                      </a:xfrm>
                      <a:prstGeom prst="rect">
                        <a:avLst/>
                      </a:prstGeom>
                    </p:spPr>
                  </p:pic>
                </p:oleObj>
              </mc:Fallback>
            </mc:AlternateContent>
          </a:graphicData>
        </a:graphic>
      </p:graphicFrame>
      <p:sp>
        <p:nvSpPr>
          <p:cNvPr id="9" name="矩形 8"/>
          <p:cNvSpPr/>
          <p:nvPr/>
        </p:nvSpPr>
        <p:spPr>
          <a:xfrm>
            <a:off x="6313611" y="3933056"/>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降低</a:t>
            </a:r>
            <a:endParaRPr lang="zh-CN" altLang="en-US" dirty="0"/>
          </a:p>
        </p:txBody>
      </p:sp>
      <p:sp>
        <p:nvSpPr>
          <p:cNvPr id="11" name="矩形 10"/>
          <p:cNvSpPr/>
          <p:nvPr/>
        </p:nvSpPr>
        <p:spPr>
          <a:xfrm>
            <a:off x="5377507" y="4653136"/>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内电路</a:t>
            </a:r>
            <a:endParaRPr lang="zh-CN" altLang="en-US" dirty="0"/>
          </a:p>
        </p:txBody>
      </p:sp>
    </p:spTree>
    <p:extLst>
      <p:ext uri="{BB962C8B-B14F-4D97-AF65-F5344CB8AC3E}">
        <p14:creationId xmlns:p14="http://schemas.microsoft.com/office/powerpoint/2010/main" val="2722600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9"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32656"/>
            <a:ext cx="10975658" cy="6048671"/>
          </a:xfrm>
        </p:spPr>
        <p:txBody>
          <a:bodyPr/>
          <a:lstStyle/>
          <a:p>
            <a:pPr indent="713740" algn="just"/>
            <a:r>
              <a:rPr lang="en-US" altLang="zh-CN" b="1" kern="100" dirty="0">
                <a:solidFill>
                  <a:srgbClr val="548DD4"/>
                </a:solidFill>
                <a:latin typeface="Times New Roman"/>
                <a:ea typeface="方正细黑一简体"/>
                <a:cs typeface="Courier New"/>
              </a:rPr>
              <a:t>4</a:t>
            </a:r>
            <a:r>
              <a:rPr lang="zh-CN" altLang="zh-CN" b="1" kern="100" dirty="0">
                <a:latin typeface="Times New Roman"/>
                <a:ea typeface="方正细黑一简体"/>
                <a:cs typeface="Times New Roman"/>
              </a:rPr>
              <a:t>．</a:t>
            </a:r>
            <a:r>
              <a:rPr lang="zh-CN" altLang="zh-CN" b="1" kern="100" dirty="0">
                <a:solidFill>
                  <a:srgbClr val="548DD4"/>
                </a:solidFill>
                <a:latin typeface="Times New Roman"/>
                <a:ea typeface="方正细黑一简体"/>
                <a:cs typeface="Times New Roman"/>
              </a:rPr>
              <a:t>闭合电路中能量的转化情况</a:t>
            </a:r>
            <a:endParaRPr lang="zh-CN" altLang="zh-CN" sz="1050" kern="100" dirty="0">
              <a:latin typeface="宋体"/>
              <a:cs typeface="Courier New"/>
            </a:endParaRPr>
          </a:p>
          <a:p>
            <a:pPr indent="713740" algn="just"/>
            <a:endParaRPr lang="en-US" altLang="zh-CN" b="1" kern="100" dirty="0" smtClean="0">
              <a:latin typeface="Times New Roman"/>
              <a:ea typeface="方正细黑一简体"/>
              <a:cs typeface="Times New Roman"/>
            </a:endParaRPr>
          </a:p>
          <a:p>
            <a:pPr indent="713740" algn="just"/>
            <a:endParaRPr lang="en-US" altLang="zh-CN" b="1" kern="100" dirty="0">
              <a:latin typeface="Times New Roman"/>
              <a:ea typeface="方正细黑一简体"/>
              <a:cs typeface="Times New Roman"/>
            </a:endParaRPr>
          </a:p>
          <a:p>
            <a:pPr indent="713740" algn="just"/>
            <a:endParaRPr lang="en-US" altLang="zh-CN" b="1" kern="100" dirty="0" smtClean="0">
              <a:latin typeface="Times New Roman"/>
              <a:ea typeface="方正细黑一简体"/>
              <a:cs typeface="Times New Roman"/>
            </a:endParaRPr>
          </a:p>
          <a:p>
            <a:pPr indent="713740" algn="just"/>
            <a:endParaRPr lang="en-US" altLang="zh-CN" b="1" kern="100" dirty="0">
              <a:latin typeface="Times New Roman"/>
              <a:ea typeface="方正细黑一简体"/>
              <a:cs typeface="Times New Roman"/>
            </a:endParaRPr>
          </a:p>
          <a:p>
            <a:pPr indent="713740" algn="just"/>
            <a:r>
              <a:rPr lang="zh-CN" altLang="zh-CN" b="1" kern="100" dirty="0" smtClean="0">
                <a:latin typeface="Times New Roman"/>
                <a:ea typeface="方正细黑一简体"/>
                <a:cs typeface="Times New Roman"/>
              </a:rPr>
              <a:t>电</a:t>
            </a:r>
            <a:r>
              <a:rPr lang="zh-CN" altLang="zh-CN" b="1" kern="100" dirty="0">
                <a:latin typeface="Times New Roman"/>
                <a:ea typeface="方正细黑一简体"/>
                <a:cs typeface="Times New Roman"/>
              </a:rPr>
              <a:t>源的非静电力做功：</a:t>
            </a:r>
            <a:r>
              <a:rPr lang="en-US" altLang="zh-CN" b="1" i="1" kern="100" dirty="0">
                <a:latin typeface="Times New Roman"/>
                <a:ea typeface="方正细黑一简体"/>
                <a:cs typeface="Courier New"/>
              </a:rPr>
              <a:t>W</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Eq</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EIt</a:t>
            </a:r>
            <a:endParaRPr lang="zh-CN" altLang="zh-CN" sz="1050" kern="100" dirty="0">
              <a:latin typeface="宋体"/>
              <a:cs typeface="Courier New"/>
            </a:endParaRPr>
          </a:p>
          <a:p>
            <a:pPr indent="713740" algn="just"/>
            <a:r>
              <a:rPr lang="zh-CN" altLang="zh-CN" b="1" kern="100" dirty="0">
                <a:latin typeface="Times New Roman"/>
                <a:ea typeface="方正细黑一简体"/>
                <a:cs typeface="Times New Roman"/>
              </a:rPr>
              <a:t>在外电路中电能转化为内能：</a:t>
            </a:r>
            <a:r>
              <a:rPr lang="en-US" altLang="zh-CN" b="1" i="1" kern="100" dirty="0">
                <a:latin typeface="Times New Roman"/>
                <a:ea typeface="方正细黑一简体"/>
                <a:cs typeface="Courier New"/>
              </a:rPr>
              <a:t>Q</a:t>
            </a:r>
            <a:r>
              <a:rPr lang="zh-CN" altLang="zh-CN" b="1" kern="100" baseline="-25000" dirty="0">
                <a:latin typeface="Times New Roman"/>
                <a:ea typeface="方正细黑一简体"/>
                <a:cs typeface="Times New Roman"/>
              </a:rPr>
              <a:t>外</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I</a:t>
            </a:r>
            <a:r>
              <a:rPr lang="en-US" altLang="zh-CN" b="1" kern="100" baseline="30000" dirty="0">
                <a:latin typeface="Times New Roman"/>
                <a:ea typeface="方正细黑一简体"/>
                <a:cs typeface="Courier New"/>
              </a:rPr>
              <a:t>2</a:t>
            </a:r>
            <a:r>
              <a:rPr lang="en-US" altLang="zh-CN" b="1" i="1" kern="100" dirty="0">
                <a:latin typeface="Times New Roman"/>
                <a:ea typeface="方正细黑一简体"/>
                <a:cs typeface="Courier New"/>
              </a:rPr>
              <a:t>Rt</a:t>
            </a:r>
            <a:endParaRPr lang="zh-CN" altLang="zh-CN" sz="1050" kern="100" dirty="0">
              <a:latin typeface="宋体"/>
              <a:cs typeface="Courier New"/>
            </a:endParaRPr>
          </a:p>
          <a:p>
            <a:endParaRPr lang="zh-CN" altLang="en-US" dirty="0"/>
          </a:p>
        </p:txBody>
      </p:sp>
      <p:pic>
        <p:nvPicPr>
          <p:cNvPr id="3074" name="Picture 2" descr="19XWL12-10.T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4513411" y="1196752"/>
            <a:ext cx="3272061" cy="2576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38332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lvl="0" indent="713740" algn="just"/>
            <a:r>
              <a:rPr lang="zh-CN" altLang="zh-CN" b="1" kern="100" dirty="0">
                <a:solidFill>
                  <a:prstClr val="black"/>
                </a:solidFill>
                <a:latin typeface="Times New Roman"/>
                <a:ea typeface="方正细黑一简体"/>
                <a:cs typeface="Times New Roman"/>
              </a:rPr>
              <a:t>电流通过内阻</a:t>
            </a:r>
            <a:r>
              <a:rPr lang="en-US" altLang="zh-CN" b="1" i="1" kern="100" dirty="0">
                <a:solidFill>
                  <a:prstClr val="black"/>
                </a:solidFill>
                <a:latin typeface="Times New Roman"/>
                <a:ea typeface="方正细黑一简体"/>
                <a:cs typeface="Courier New"/>
              </a:rPr>
              <a:t>r</a:t>
            </a:r>
            <a:r>
              <a:rPr lang="zh-CN" altLang="zh-CN" b="1" kern="100" dirty="0">
                <a:solidFill>
                  <a:prstClr val="black"/>
                </a:solidFill>
                <a:latin typeface="Times New Roman"/>
                <a:ea typeface="方正细黑一简体"/>
                <a:cs typeface="Times New Roman"/>
              </a:rPr>
              <a:t>时，在内电路中电能转化为内能：</a:t>
            </a:r>
            <a:r>
              <a:rPr lang="en-US" altLang="zh-CN" b="1" i="1" kern="100" dirty="0">
                <a:solidFill>
                  <a:prstClr val="black"/>
                </a:solidFill>
                <a:latin typeface="Times New Roman"/>
                <a:ea typeface="方正细黑一简体"/>
                <a:cs typeface="Courier New"/>
              </a:rPr>
              <a:t>Q</a:t>
            </a:r>
            <a:r>
              <a:rPr lang="zh-CN" altLang="zh-CN" b="1" kern="100" baseline="-25000" dirty="0">
                <a:solidFill>
                  <a:prstClr val="black"/>
                </a:solidFill>
                <a:latin typeface="Times New Roman"/>
                <a:ea typeface="方正细黑一简体"/>
                <a:cs typeface="Times New Roman"/>
              </a:rPr>
              <a:t>内</a:t>
            </a:r>
            <a:r>
              <a:rPr lang="zh-CN" altLang="zh-CN" b="1" kern="100" dirty="0">
                <a:solidFill>
                  <a:prstClr val="black"/>
                </a:solidFill>
                <a:latin typeface="Times New Roman"/>
                <a:ea typeface="方正细黑一简体"/>
                <a:cs typeface="Times New Roman"/>
              </a:rPr>
              <a:t>＝</a:t>
            </a:r>
            <a:r>
              <a:rPr lang="en-US" altLang="zh-CN" b="1" i="1" kern="100" dirty="0">
                <a:solidFill>
                  <a:prstClr val="black"/>
                </a:solidFill>
                <a:latin typeface="Times New Roman"/>
                <a:ea typeface="方正细黑一简体"/>
                <a:cs typeface="Courier New"/>
              </a:rPr>
              <a:t>I</a:t>
            </a:r>
            <a:r>
              <a:rPr lang="en-US" altLang="zh-CN" b="1" kern="100" baseline="30000" dirty="0">
                <a:solidFill>
                  <a:prstClr val="black"/>
                </a:solidFill>
                <a:latin typeface="Times New Roman"/>
                <a:ea typeface="方正细黑一简体"/>
                <a:cs typeface="Courier New"/>
              </a:rPr>
              <a:t>2</a:t>
            </a:r>
            <a:r>
              <a:rPr lang="en-US" altLang="zh-CN" b="1" i="1" kern="100" dirty="0">
                <a:solidFill>
                  <a:prstClr val="black"/>
                </a:solidFill>
                <a:latin typeface="Times New Roman"/>
                <a:ea typeface="方正细黑一简体"/>
                <a:cs typeface="Courier New"/>
              </a:rPr>
              <a:t>rt</a:t>
            </a:r>
            <a:endParaRPr lang="zh-CN" altLang="zh-CN" sz="1050" kern="100" dirty="0">
              <a:solidFill>
                <a:prstClr val="black"/>
              </a:solidFill>
              <a:latin typeface="宋体"/>
              <a:cs typeface="Courier New"/>
            </a:endParaRPr>
          </a:p>
          <a:p>
            <a:pPr lvl="0" indent="713740" algn="just"/>
            <a:r>
              <a:rPr lang="zh-CN" altLang="zh-CN" b="1" kern="100" dirty="0">
                <a:solidFill>
                  <a:prstClr val="black"/>
                </a:solidFill>
                <a:latin typeface="Times New Roman"/>
                <a:ea typeface="方正细黑一简体"/>
                <a:cs typeface="Times New Roman"/>
              </a:rPr>
              <a:t>由能量守恒定律得：</a:t>
            </a:r>
            <a:r>
              <a:rPr lang="en-US" altLang="zh-CN" b="1" i="1" kern="100" dirty="0">
                <a:solidFill>
                  <a:prstClr val="black"/>
                </a:solidFill>
                <a:latin typeface="Times New Roman"/>
                <a:ea typeface="方正细黑一简体"/>
                <a:cs typeface="Courier New"/>
              </a:rPr>
              <a:t>W</a:t>
            </a:r>
            <a:r>
              <a:rPr lang="zh-CN" altLang="zh-CN" b="1" kern="100" dirty="0">
                <a:solidFill>
                  <a:prstClr val="black"/>
                </a:solidFill>
                <a:latin typeface="Times New Roman"/>
                <a:ea typeface="方正细黑一简体"/>
                <a:cs typeface="Times New Roman"/>
              </a:rPr>
              <a:t>＝</a:t>
            </a:r>
            <a:r>
              <a:rPr lang="en-US" altLang="zh-CN" b="1" i="1" kern="100" dirty="0">
                <a:solidFill>
                  <a:prstClr val="black"/>
                </a:solidFill>
                <a:latin typeface="Times New Roman"/>
                <a:ea typeface="方正细黑一简体"/>
                <a:cs typeface="Courier New"/>
              </a:rPr>
              <a:t>Q</a:t>
            </a:r>
            <a:r>
              <a:rPr lang="zh-CN" altLang="zh-CN" b="1" kern="100" baseline="-25000" dirty="0">
                <a:solidFill>
                  <a:prstClr val="black"/>
                </a:solidFill>
                <a:latin typeface="Times New Roman"/>
                <a:ea typeface="方正细黑一简体"/>
                <a:cs typeface="Times New Roman"/>
              </a:rPr>
              <a:t>外</a:t>
            </a:r>
            <a:r>
              <a:rPr lang="zh-CN" altLang="zh-CN" b="1" kern="100" dirty="0">
                <a:solidFill>
                  <a:prstClr val="black"/>
                </a:solidFill>
                <a:latin typeface="Times New Roman"/>
                <a:ea typeface="方正细黑一简体"/>
                <a:cs typeface="Times New Roman"/>
              </a:rPr>
              <a:t>＋</a:t>
            </a:r>
            <a:r>
              <a:rPr lang="en-US" altLang="zh-CN" b="1" i="1" kern="100" dirty="0">
                <a:solidFill>
                  <a:prstClr val="black"/>
                </a:solidFill>
                <a:latin typeface="Times New Roman"/>
                <a:ea typeface="方正细黑一简体"/>
                <a:cs typeface="Courier New"/>
              </a:rPr>
              <a:t>Q</a:t>
            </a:r>
            <a:r>
              <a:rPr lang="zh-CN" altLang="zh-CN" b="1" kern="100" baseline="-25000" dirty="0">
                <a:solidFill>
                  <a:prstClr val="black"/>
                </a:solidFill>
                <a:latin typeface="Times New Roman"/>
                <a:ea typeface="方正细黑一简体"/>
                <a:cs typeface="Times New Roman"/>
              </a:rPr>
              <a:t>内</a:t>
            </a:r>
            <a:endParaRPr lang="zh-CN" altLang="zh-CN" sz="1050" kern="100" dirty="0">
              <a:solidFill>
                <a:prstClr val="black"/>
              </a:solidFill>
              <a:latin typeface="宋体"/>
              <a:cs typeface="Courier New"/>
            </a:endParaRPr>
          </a:p>
          <a:p>
            <a:pPr lvl="0" indent="713740" algn="just"/>
            <a:r>
              <a:rPr lang="zh-CN" altLang="zh-CN" b="1" kern="100" dirty="0">
                <a:solidFill>
                  <a:prstClr val="black"/>
                </a:solidFill>
                <a:latin typeface="Times New Roman"/>
                <a:ea typeface="方正细黑一简体"/>
                <a:cs typeface="Times New Roman"/>
              </a:rPr>
              <a:t>即：</a:t>
            </a:r>
            <a:r>
              <a:rPr lang="en-US" altLang="zh-CN" b="1" i="1" kern="100" dirty="0">
                <a:solidFill>
                  <a:prstClr val="black"/>
                </a:solidFill>
                <a:latin typeface="Times New Roman"/>
                <a:ea typeface="方正细黑一简体"/>
                <a:cs typeface="Courier New"/>
              </a:rPr>
              <a:t>EIt</a:t>
            </a:r>
            <a:r>
              <a:rPr lang="zh-CN" altLang="zh-CN" b="1" kern="100" dirty="0">
                <a:solidFill>
                  <a:prstClr val="black"/>
                </a:solidFill>
                <a:latin typeface="Times New Roman"/>
                <a:ea typeface="方正细黑一简体"/>
                <a:cs typeface="Times New Roman"/>
              </a:rPr>
              <a:t>＝</a:t>
            </a:r>
            <a:r>
              <a:rPr lang="en-US" altLang="zh-CN" b="1" i="1" kern="100" dirty="0">
                <a:solidFill>
                  <a:prstClr val="black"/>
                </a:solidFill>
                <a:latin typeface="Times New Roman"/>
                <a:ea typeface="方正细黑一简体"/>
                <a:cs typeface="Courier New"/>
              </a:rPr>
              <a:t>I</a:t>
            </a:r>
            <a:r>
              <a:rPr lang="en-US" altLang="zh-CN" b="1" kern="100" baseline="30000" dirty="0">
                <a:solidFill>
                  <a:prstClr val="black"/>
                </a:solidFill>
                <a:latin typeface="Times New Roman"/>
                <a:ea typeface="方正细黑一简体"/>
                <a:cs typeface="Courier New"/>
              </a:rPr>
              <a:t>2</a:t>
            </a:r>
            <a:r>
              <a:rPr lang="en-US" altLang="zh-CN" b="1" i="1" kern="100" dirty="0">
                <a:solidFill>
                  <a:prstClr val="black"/>
                </a:solidFill>
                <a:latin typeface="Times New Roman"/>
                <a:ea typeface="方正细黑一简体"/>
                <a:cs typeface="Courier New"/>
              </a:rPr>
              <a:t>Rt</a:t>
            </a:r>
            <a:r>
              <a:rPr lang="zh-CN" altLang="zh-CN" b="1" kern="100" dirty="0">
                <a:solidFill>
                  <a:prstClr val="black"/>
                </a:solidFill>
                <a:latin typeface="Times New Roman"/>
                <a:ea typeface="方正细黑一简体"/>
                <a:cs typeface="Times New Roman"/>
              </a:rPr>
              <a:t>＋</a:t>
            </a:r>
            <a:r>
              <a:rPr lang="en-US" altLang="zh-CN" b="1" i="1" kern="100" dirty="0">
                <a:solidFill>
                  <a:prstClr val="black"/>
                </a:solidFill>
                <a:latin typeface="Times New Roman"/>
                <a:ea typeface="方正细黑一简体"/>
                <a:cs typeface="Courier New"/>
              </a:rPr>
              <a:t>I</a:t>
            </a:r>
            <a:r>
              <a:rPr lang="en-US" altLang="zh-CN" b="1" kern="100" baseline="30000" dirty="0">
                <a:solidFill>
                  <a:prstClr val="black"/>
                </a:solidFill>
                <a:latin typeface="Times New Roman"/>
                <a:ea typeface="方正细黑一简体"/>
                <a:cs typeface="Courier New"/>
              </a:rPr>
              <a:t>2</a:t>
            </a:r>
            <a:r>
              <a:rPr lang="en-US" altLang="zh-CN" b="1" i="1" kern="100" dirty="0">
                <a:solidFill>
                  <a:prstClr val="black"/>
                </a:solidFill>
                <a:latin typeface="Times New Roman"/>
                <a:ea typeface="方正细黑一简体"/>
                <a:cs typeface="Courier New"/>
              </a:rPr>
              <a:t>rt</a:t>
            </a:r>
            <a:r>
              <a:rPr lang="zh-CN" altLang="zh-CN" b="1" kern="100" dirty="0">
                <a:solidFill>
                  <a:prstClr val="black"/>
                </a:solidFill>
                <a:latin typeface="Times New Roman"/>
                <a:ea typeface="方正细黑一简体"/>
                <a:cs typeface="Times New Roman"/>
              </a:rPr>
              <a:t>，</a:t>
            </a:r>
            <a:r>
              <a:rPr lang="en-US" altLang="zh-CN" b="1" i="1" kern="100" dirty="0">
                <a:solidFill>
                  <a:prstClr val="black"/>
                </a:solidFill>
                <a:latin typeface="Times New Roman"/>
                <a:ea typeface="方正细黑一简体"/>
                <a:cs typeface="Courier New"/>
              </a:rPr>
              <a:t>E</a:t>
            </a:r>
            <a:r>
              <a:rPr lang="zh-CN" altLang="zh-CN" b="1" kern="100" dirty="0">
                <a:solidFill>
                  <a:prstClr val="black"/>
                </a:solidFill>
                <a:latin typeface="Times New Roman"/>
                <a:ea typeface="方正细黑一简体"/>
                <a:cs typeface="Times New Roman"/>
              </a:rPr>
              <a:t>＝</a:t>
            </a:r>
            <a:r>
              <a:rPr lang="en-US" altLang="zh-CN" b="1" i="1" kern="100" dirty="0">
                <a:solidFill>
                  <a:prstClr val="black"/>
                </a:solidFill>
                <a:latin typeface="Times New Roman"/>
                <a:ea typeface="方正细黑一简体"/>
                <a:cs typeface="Courier New"/>
              </a:rPr>
              <a:t>IR</a:t>
            </a:r>
            <a:r>
              <a:rPr lang="zh-CN" altLang="zh-CN" b="1" kern="100" dirty="0">
                <a:solidFill>
                  <a:prstClr val="black"/>
                </a:solidFill>
                <a:latin typeface="Times New Roman"/>
                <a:ea typeface="方正细黑一简体"/>
                <a:cs typeface="Times New Roman"/>
              </a:rPr>
              <a:t>＋</a:t>
            </a:r>
            <a:r>
              <a:rPr lang="en-US" altLang="zh-CN" b="1" i="1" kern="100" dirty="0">
                <a:solidFill>
                  <a:prstClr val="black"/>
                </a:solidFill>
                <a:latin typeface="Times New Roman"/>
                <a:ea typeface="方正细黑一简体"/>
                <a:cs typeface="Courier New"/>
              </a:rPr>
              <a:t>Ir</a:t>
            </a:r>
            <a:r>
              <a:rPr lang="zh-CN" altLang="zh-CN" b="1" kern="100" dirty="0">
                <a:solidFill>
                  <a:prstClr val="black"/>
                </a:solidFill>
                <a:latin typeface="Times New Roman"/>
                <a:ea typeface="方正细黑一简体"/>
                <a:cs typeface="Times New Roman"/>
              </a:rPr>
              <a:t>。</a:t>
            </a:r>
            <a:endParaRPr lang="zh-CN" altLang="zh-CN" sz="1050" kern="100" dirty="0">
              <a:solidFill>
                <a:prstClr val="black"/>
              </a:solidFill>
              <a:latin typeface="宋体"/>
              <a:cs typeface="Courier New"/>
            </a:endParaRPr>
          </a:p>
          <a:p>
            <a:endParaRPr lang="zh-CN" altLang="en-US" dirty="0"/>
          </a:p>
        </p:txBody>
      </p:sp>
      <p:sp>
        <p:nvSpPr>
          <p:cNvPr id="5" name="矩形 4"/>
          <p:cNvSpPr/>
          <p:nvPr/>
        </p:nvSpPr>
        <p:spPr>
          <a:xfrm>
            <a:off x="1777107" y="4077072"/>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正比</a:t>
            </a:r>
            <a:endParaRPr lang="zh-CN" altLang="en-US" sz="2800" dirty="0"/>
          </a:p>
        </p:txBody>
      </p:sp>
      <p:sp>
        <p:nvSpPr>
          <p:cNvPr id="6" name="矩形 5"/>
          <p:cNvSpPr/>
          <p:nvPr/>
        </p:nvSpPr>
        <p:spPr>
          <a:xfrm>
            <a:off x="1345059" y="2996952"/>
            <a:ext cx="9391127" cy="1815882"/>
          </a:xfrm>
          <a:prstGeom prst="rect">
            <a:avLst/>
          </a:prstGeom>
        </p:spPr>
        <p:txBody>
          <a:bodyPr wrap="square">
            <a:spAutoFit/>
          </a:bodyPr>
          <a:lstStyle/>
          <a:p>
            <a:pPr>
              <a:lnSpc>
                <a:spcPct val="200000"/>
              </a:lnSpc>
            </a:pPr>
            <a:r>
              <a:rPr lang="en-US" altLang="zh-CN" sz="2800" b="1" kern="100" dirty="0">
                <a:solidFill>
                  <a:srgbClr val="548DD4"/>
                </a:solidFill>
                <a:latin typeface="Times New Roman"/>
                <a:ea typeface="方正细黑一简体"/>
              </a:rPr>
              <a:t>5</a:t>
            </a:r>
            <a:r>
              <a:rPr lang="zh-CN" altLang="zh-CN" sz="2800" b="1" kern="100" dirty="0">
                <a:latin typeface="Times New Roman"/>
                <a:ea typeface="方正细黑一简体"/>
                <a:cs typeface="Times New Roman"/>
              </a:rPr>
              <a:t>．</a:t>
            </a:r>
            <a:r>
              <a:rPr lang="zh-CN" altLang="zh-CN" sz="2800" b="1" kern="100" dirty="0">
                <a:solidFill>
                  <a:srgbClr val="548DD4"/>
                </a:solidFill>
                <a:latin typeface="Times New Roman"/>
                <a:ea typeface="方正细黑一简体"/>
                <a:cs typeface="Times New Roman"/>
              </a:rPr>
              <a:t>闭合电路的欧姆定律：</a:t>
            </a:r>
            <a:r>
              <a:rPr lang="zh-CN" altLang="zh-CN" sz="2800" b="1" kern="100" dirty="0">
                <a:latin typeface="Times New Roman"/>
                <a:ea typeface="方正细黑一简体"/>
                <a:cs typeface="Times New Roman"/>
              </a:rPr>
              <a:t>闭合电路的电流跟电源的电动势</a:t>
            </a:r>
            <a:r>
              <a:rPr lang="zh-CN" altLang="zh-CN" sz="2800" b="1" kern="100" dirty="0" smtClean="0">
                <a:latin typeface="Times New Roman"/>
                <a:ea typeface="方正细黑一简体"/>
                <a:cs typeface="Times New Roman"/>
              </a:rPr>
              <a:t>成</a:t>
            </a:r>
            <a:r>
              <a:rPr lang="en-US" altLang="zh-CN" sz="2800" b="1" kern="100" dirty="0" smtClean="0">
                <a:latin typeface="Times New Roman"/>
                <a:ea typeface="方正细黑一简体"/>
                <a:cs typeface="Times New Roman"/>
              </a:rPr>
              <a:t>_____</a:t>
            </a:r>
            <a:r>
              <a:rPr lang="zh-CN" altLang="zh-CN" sz="2800" b="1" kern="100" dirty="0" smtClean="0">
                <a:latin typeface="Times New Roman"/>
                <a:ea typeface="方正细黑一简体"/>
                <a:cs typeface="Times New Roman"/>
              </a:rPr>
              <a:t>，</a:t>
            </a:r>
            <a:r>
              <a:rPr lang="zh-CN" altLang="zh-CN" sz="2800" b="1" kern="100" dirty="0">
                <a:latin typeface="Times New Roman"/>
                <a:ea typeface="方正细黑一简体"/>
                <a:cs typeface="Times New Roman"/>
              </a:rPr>
              <a:t>跟内、外电路的电阻之和</a:t>
            </a:r>
            <a:r>
              <a:rPr lang="zh-CN" altLang="zh-CN" sz="2800" b="1" kern="100" dirty="0" smtClean="0">
                <a:latin typeface="Times New Roman"/>
                <a:ea typeface="方正细黑一简体"/>
                <a:cs typeface="Times New Roman"/>
              </a:rPr>
              <a:t>成</a:t>
            </a:r>
            <a:r>
              <a:rPr lang="en-US" altLang="zh-CN" sz="2800" b="1" kern="100" dirty="0" smtClean="0">
                <a:latin typeface="Times New Roman"/>
                <a:ea typeface="方正细黑一简体"/>
                <a:cs typeface="Times New Roman"/>
              </a:rPr>
              <a:t>_____</a:t>
            </a:r>
            <a:r>
              <a:rPr lang="zh-CN" altLang="zh-CN" sz="2800" b="1" kern="100" dirty="0" smtClean="0">
                <a:latin typeface="Times New Roman"/>
                <a:ea typeface="方正细黑一简体"/>
                <a:cs typeface="Times New Roman"/>
              </a:rPr>
              <a:t>。</a:t>
            </a:r>
            <a:r>
              <a:rPr lang="zh-CN" altLang="zh-CN" sz="2800" b="1" kern="100" dirty="0">
                <a:latin typeface="Times New Roman"/>
                <a:ea typeface="方正细黑一简体"/>
                <a:cs typeface="Times New Roman"/>
              </a:rPr>
              <a:t>即</a:t>
            </a:r>
            <a:r>
              <a:rPr lang="en-US" altLang="zh-CN" sz="2800" b="1" i="1" kern="100" dirty="0">
                <a:latin typeface="Times New Roman"/>
                <a:ea typeface="方正细黑一简体"/>
              </a:rPr>
              <a:t>I</a:t>
            </a:r>
            <a:r>
              <a:rPr lang="zh-CN" altLang="zh-CN" sz="2800" b="1" kern="100" dirty="0" smtClean="0">
                <a:latin typeface="Times New Roman"/>
                <a:ea typeface="方正细黑一简体"/>
                <a:cs typeface="Times New Roman"/>
              </a:rPr>
              <a:t>＝</a:t>
            </a:r>
            <a:r>
              <a:rPr lang="en-US" altLang="zh-CN" sz="2800" b="1" kern="100" dirty="0" smtClean="0">
                <a:latin typeface="Times New Roman"/>
                <a:ea typeface="方正细黑一简体"/>
                <a:cs typeface="Times New Roman"/>
              </a:rPr>
              <a:t>______</a:t>
            </a:r>
            <a:r>
              <a:rPr lang="zh-CN" altLang="en-US" sz="2800" b="1" kern="100" dirty="0" smtClean="0">
                <a:latin typeface="Times New Roman"/>
                <a:ea typeface="方正细黑一简体"/>
                <a:cs typeface="Times New Roman"/>
              </a:rPr>
              <a:t>。</a:t>
            </a:r>
            <a:endParaRPr lang="zh-CN" altLang="en-US" sz="2800" dirty="0"/>
          </a:p>
        </p:txBody>
      </p:sp>
      <p:sp>
        <p:nvSpPr>
          <p:cNvPr id="8" name="矩形 7"/>
          <p:cNvSpPr/>
          <p:nvPr/>
        </p:nvSpPr>
        <p:spPr>
          <a:xfrm>
            <a:off x="7393731" y="4099270"/>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反比</a:t>
            </a:r>
            <a:endParaRPr lang="zh-CN" altLang="en-US" sz="2800" dirty="0"/>
          </a:p>
        </p:txBody>
      </p:sp>
      <p:graphicFrame>
        <p:nvGraphicFramePr>
          <p:cNvPr id="9" name="对象 8"/>
          <p:cNvGraphicFramePr>
            <a:graphicFrameLocks noChangeAspect="1"/>
          </p:cNvGraphicFramePr>
          <p:nvPr>
            <p:extLst>
              <p:ext uri="{D42A27DB-BD31-4B8C-83A1-F6EECF244321}">
                <p14:modId xmlns:p14="http://schemas.microsoft.com/office/powerpoint/2010/main" val="1255367484"/>
              </p:ext>
            </p:extLst>
          </p:nvPr>
        </p:nvGraphicFramePr>
        <p:xfrm>
          <a:off x="9683674" y="3717032"/>
          <a:ext cx="1052512" cy="992188"/>
        </p:xfrm>
        <a:graphic>
          <a:graphicData uri="http://schemas.openxmlformats.org/presentationml/2006/ole">
            <mc:AlternateContent xmlns:mc="http://schemas.openxmlformats.org/markup-compatibility/2006">
              <mc:Choice xmlns:v="urn:schemas-microsoft-com:vml" Requires="v">
                <p:oleObj spid="_x0000_s11270" name="文档" r:id="rId3" imgW="1072479" imgH="1001854" progId="Word.Document.12">
                  <p:embed/>
                </p:oleObj>
              </mc:Choice>
              <mc:Fallback>
                <p:oleObj name="文档" r:id="rId3" imgW="1072479" imgH="1001854" progId="Word.Document.12">
                  <p:embed/>
                  <p:pic>
                    <p:nvPicPr>
                      <p:cNvPr id="0" name=""/>
                      <p:cNvPicPr/>
                      <p:nvPr/>
                    </p:nvPicPr>
                    <p:blipFill>
                      <a:blip r:embed="rId4"/>
                      <a:stretch>
                        <a:fillRect/>
                      </a:stretch>
                    </p:blipFill>
                    <p:spPr>
                      <a:xfrm>
                        <a:off x="9683674" y="3717032"/>
                        <a:ext cx="1052512" cy="992188"/>
                      </a:xfrm>
                      <a:prstGeom prst="rect">
                        <a:avLst/>
                      </a:prstGeom>
                    </p:spPr>
                  </p:pic>
                </p:oleObj>
              </mc:Fallback>
            </mc:AlternateContent>
          </a:graphicData>
        </a:graphic>
      </p:graphicFrame>
    </p:spTree>
    <p:extLst>
      <p:ext uri="{BB962C8B-B14F-4D97-AF65-F5344CB8AC3E}">
        <p14:creationId xmlns:p14="http://schemas.microsoft.com/office/powerpoint/2010/main" val="4199660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979" y="260648"/>
            <a:ext cx="10975658" cy="4525963"/>
          </a:xfrm>
        </p:spPr>
        <p:txBody>
          <a:bodyPr/>
          <a:lstStyle/>
          <a:p>
            <a:pPr indent="713740" algn="ctr"/>
            <a:r>
              <a:rPr lang="zh-CN" altLang="zh-CN" b="1" kern="100" dirty="0">
                <a:solidFill>
                  <a:srgbClr val="7030A0"/>
                </a:solidFill>
                <a:latin typeface="Times New Roman"/>
                <a:ea typeface="方正细黑一简体"/>
                <a:cs typeface="Times New Roman"/>
              </a:rPr>
              <a:t>三、路端电压与负载的关系</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．负载：外电路中</a:t>
            </a:r>
            <a:r>
              <a:rPr lang="zh-CN" altLang="zh-CN" b="1" kern="100" dirty="0" smtClean="0">
                <a:latin typeface="Times New Roman"/>
                <a:ea typeface="方正细黑一简体"/>
                <a:cs typeface="Times New Roman"/>
              </a:rPr>
              <a:t>的</a:t>
            </a:r>
            <a:r>
              <a:rPr lang="en-US" altLang="zh-CN" b="1" kern="100" dirty="0" smtClean="0">
                <a:latin typeface="Times New Roman"/>
                <a:ea typeface="方正细黑一简体"/>
                <a:cs typeface="Times New Roman"/>
              </a:rPr>
              <a:t>________</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a:p>
            <a:pPr indent="713740" algn="just"/>
            <a:r>
              <a:rPr lang="en-US" altLang="zh-CN" b="1" kern="100" dirty="0" smtClean="0">
                <a:latin typeface="Times New Roman"/>
                <a:ea typeface="方正细黑一简体"/>
                <a:cs typeface="Courier New"/>
              </a:rPr>
              <a:t>2</a:t>
            </a:r>
            <a:r>
              <a:rPr lang="zh-CN" altLang="zh-CN" b="1" kern="100" dirty="0">
                <a:latin typeface="Times New Roman"/>
                <a:ea typeface="方正细黑一简体"/>
                <a:cs typeface="Times New Roman"/>
              </a:rPr>
              <a:t>．路端电压：外电路的电</a:t>
            </a:r>
            <a:r>
              <a:rPr lang="zh-CN" altLang="zh-CN" b="1" kern="100" dirty="0" smtClean="0">
                <a:latin typeface="Times New Roman"/>
                <a:ea typeface="方正细黑一简体"/>
                <a:cs typeface="Times New Roman"/>
              </a:rPr>
              <a:t>势</a:t>
            </a:r>
            <a:r>
              <a:rPr lang="en-US" altLang="zh-CN" b="1" kern="100" dirty="0" smtClean="0">
                <a:latin typeface="Times New Roman"/>
                <a:ea typeface="方正细黑一简体"/>
                <a:cs typeface="Times New Roman"/>
              </a:rPr>
              <a:t>_____</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．路端电压与电流的关系式：</a:t>
            </a:r>
            <a:r>
              <a:rPr lang="en-US" altLang="zh-CN" b="1" i="1" kern="100" dirty="0">
                <a:latin typeface="Times New Roman"/>
                <a:ea typeface="方正细黑一简体"/>
                <a:cs typeface="Courier New"/>
              </a:rPr>
              <a:t>U</a:t>
            </a:r>
            <a:r>
              <a:rPr lang="zh-CN" altLang="zh-CN" b="1" kern="100" dirty="0" smtClean="0">
                <a:latin typeface="Times New Roman"/>
                <a:ea typeface="方正细黑一简体"/>
                <a:cs typeface="Times New Roman"/>
              </a:rPr>
              <a:t>＝</a:t>
            </a:r>
            <a:r>
              <a:rPr lang="en-US" altLang="zh-CN" b="1" kern="100" dirty="0" smtClean="0">
                <a:latin typeface="Times New Roman"/>
                <a:ea typeface="方正细黑一简体"/>
                <a:cs typeface="Times New Roman"/>
              </a:rPr>
              <a:t>______</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．电源的</a:t>
            </a:r>
            <a:r>
              <a:rPr lang="en-US" altLang="zh-CN" b="1" i="1" kern="100" dirty="0">
                <a:latin typeface="Times New Roman"/>
                <a:ea typeface="方正细黑一简体"/>
                <a:cs typeface="Courier New"/>
              </a:rPr>
              <a:t>U</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I</a:t>
            </a:r>
            <a:r>
              <a:rPr lang="zh-CN" altLang="zh-CN" b="1" kern="100" dirty="0">
                <a:latin typeface="Times New Roman"/>
                <a:ea typeface="方正细黑一简体"/>
                <a:cs typeface="Times New Roman"/>
              </a:rPr>
              <a:t>图像：</a:t>
            </a:r>
            <a:endParaRPr lang="zh-CN" altLang="zh-CN" sz="1050" kern="100" dirty="0">
              <a:effectLst/>
              <a:latin typeface="宋体"/>
              <a:cs typeface="Courier New"/>
            </a:endParaRPr>
          </a:p>
        </p:txBody>
      </p:sp>
      <p:sp>
        <p:nvSpPr>
          <p:cNvPr id="4" name="矩形 3"/>
          <p:cNvSpPr/>
          <p:nvPr/>
        </p:nvSpPr>
        <p:spPr>
          <a:xfrm>
            <a:off x="4830894" y="1052736"/>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用电器</a:t>
            </a:r>
            <a:endParaRPr lang="zh-CN" altLang="en-US" dirty="0"/>
          </a:p>
        </p:txBody>
      </p:sp>
      <p:sp>
        <p:nvSpPr>
          <p:cNvPr id="6" name="矩形 5"/>
          <p:cNvSpPr/>
          <p:nvPr/>
        </p:nvSpPr>
        <p:spPr>
          <a:xfrm>
            <a:off x="5881563" y="1844824"/>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降落</a:t>
            </a:r>
            <a:endParaRPr lang="zh-CN" altLang="en-US" dirty="0"/>
          </a:p>
        </p:txBody>
      </p:sp>
      <p:sp>
        <p:nvSpPr>
          <p:cNvPr id="8" name="矩形 7"/>
          <p:cNvSpPr/>
          <p:nvPr/>
        </p:nvSpPr>
        <p:spPr>
          <a:xfrm>
            <a:off x="6889675" y="2492896"/>
            <a:ext cx="1063112" cy="523220"/>
          </a:xfrm>
          <a:prstGeom prst="rect">
            <a:avLst/>
          </a:prstGeom>
        </p:spPr>
        <p:txBody>
          <a:bodyPr wrap="none">
            <a:spAutoFit/>
          </a:bodyPr>
          <a:lstStyle/>
          <a:p>
            <a:r>
              <a:rPr lang="en-US" altLang="zh-CN" sz="2800" b="1" i="1" kern="100" dirty="0">
                <a:solidFill>
                  <a:srgbClr val="FF0000"/>
                </a:solidFill>
                <a:latin typeface="Times New Roman"/>
                <a:ea typeface="方正细黑一简体"/>
                <a:cs typeface="Courier New"/>
              </a:rPr>
              <a:t>E</a:t>
            </a:r>
            <a:r>
              <a:rPr lang="zh-CN" altLang="zh-CN" sz="2800" b="1" kern="100" dirty="0">
                <a:solidFill>
                  <a:srgbClr val="FF0000"/>
                </a:solidFill>
                <a:latin typeface="Times New Roman"/>
                <a:ea typeface="方正细黑一简体"/>
                <a:cs typeface="Times New Roman"/>
              </a:rPr>
              <a:t>－</a:t>
            </a:r>
            <a:r>
              <a:rPr lang="en-US" altLang="zh-CN" sz="2800" b="1" i="1" kern="100" dirty="0">
                <a:solidFill>
                  <a:srgbClr val="FF0000"/>
                </a:solidFill>
                <a:latin typeface="Times New Roman"/>
                <a:ea typeface="方正细黑一简体"/>
                <a:cs typeface="Courier New"/>
              </a:rPr>
              <a:t>Ir</a:t>
            </a:r>
            <a:endParaRPr lang="zh-CN" altLang="en-US" dirty="0"/>
          </a:p>
        </p:txBody>
      </p:sp>
      <p:pic>
        <p:nvPicPr>
          <p:cNvPr id="7170" name="Picture 2" descr="19XWL12-11.T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5161483" y="4221088"/>
            <a:ext cx="2088102" cy="1921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2001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有同学认为，电源电动势的大小与内、外电路都有关系，因此在不同的电路中，电源的电动势不同。这种说法正确吗？</a:t>
            </a:r>
            <a:endParaRPr lang="zh-CN" altLang="zh-CN" sz="1050" kern="100" dirty="0">
              <a:latin typeface="宋体"/>
              <a:cs typeface="Courier New"/>
            </a:endParaRPr>
          </a:p>
          <a:p>
            <a:pPr indent="713740" algn="just"/>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不正确，电源的电动势由电源中非静电力的特性决定，与外电路无关。</a:t>
            </a:r>
            <a:endParaRPr lang="zh-CN" altLang="zh-CN" sz="1050" kern="100" dirty="0">
              <a:latin typeface="宋体"/>
              <a:cs typeface="Courier New"/>
            </a:endParaRPr>
          </a:p>
          <a:p>
            <a:endParaRPr lang="zh-CN" altLang="en-US" dirty="0"/>
          </a:p>
        </p:txBody>
      </p:sp>
      <p:sp>
        <p:nvSpPr>
          <p:cNvPr id="3" name="流程图: 离页连接符 2"/>
          <p:cNvSpPr/>
          <p:nvPr/>
        </p:nvSpPr>
        <p:spPr>
          <a:xfrm>
            <a:off x="4585419" y="3508"/>
            <a:ext cx="2664296" cy="833204"/>
          </a:xfrm>
          <a:prstGeom prst="flowChartOffpageConnector">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611908" y="-27384"/>
            <a:ext cx="2678938" cy="664028"/>
          </a:xfrm>
          <a:prstGeom prst="rect">
            <a:avLst/>
          </a:prstGeom>
        </p:spPr>
        <p:txBody>
          <a:bodyPr wrap="none">
            <a:spAutoFit/>
          </a:bodyPr>
          <a:lstStyle/>
          <a:p>
            <a:pPr lvl="0" algn="ctr">
              <a:lnSpc>
                <a:spcPct val="150000"/>
              </a:lnSpc>
              <a:spcBef>
                <a:spcPct val="20000"/>
              </a:spcBef>
              <a:tabLst>
                <a:tab pos="9685338" algn="l"/>
              </a:tabLst>
            </a:pPr>
            <a:r>
              <a:rPr lang="en-US" altLang="zh-CN" sz="2800" b="1" kern="100" dirty="0">
                <a:solidFill>
                  <a:srgbClr val="7030A0"/>
                </a:solidFill>
                <a:latin typeface="Times New Roman"/>
                <a:ea typeface="方正细黑一简体"/>
              </a:rPr>
              <a:t>[</a:t>
            </a:r>
            <a:r>
              <a:rPr lang="zh-CN" altLang="zh-CN" sz="2800" b="1" kern="100" dirty="0">
                <a:solidFill>
                  <a:srgbClr val="7030A0"/>
                </a:solidFill>
                <a:latin typeface="Times New Roman"/>
                <a:ea typeface="方正细黑一简体"/>
                <a:cs typeface="Times New Roman"/>
              </a:rPr>
              <a:t>微情境</a:t>
            </a:r>
            <a:r>
              <a:rPr lang="en-US" altLang="zh-CN" sz="2800" b="1" kern="100" dirty="0">
                <a:solidFill>
                  <a:srgbClr val="7030A0"/>
                </a:solidFill>
                <a:latin typeface="Times New Roman"/>
                <a:ea typeface="方正细黑一简体"/>
              </a:rPr>
              <a:t>·</a:t>
            </a:r>
            <a:r>
              <a:rPr lang="zh-CN" altLang="zh-CN" sz="2800" b="1" kern="100" dirty="0">
                <a:solidFill>
                  <a:srgbClr val="7030A0"/>
                </a:solidFill>
                <a:latin typeface="Times New Roman"/>
                <a:ea typeface="方正细黑一简体"/>
                <a:cs typeface="Times New Roman"/>
              </a:rPr>
              <a:t>大道理</a:t>
            </a:r>
            <a:r>
              <a:rPr lang="en-US" altLang="zh-CN" sz="2800" b="1" kern="100" dirty="0">
                <a:solidFill>
                  <a:srgbClr val="7030A0"/>
                </a:solidFill>
                <a:latin typeface="Times New Roman"/>
                <a:ea typeface="方正细黑一简体"/>
              </a:rPr>
              <a:t>]</a:t>
            </a:r>
            <a:endParaRPr lang="zh-CN" altLang="zh-CN" sz="1100" kern="100" dirty="0">
              <a:latin typeface="宋体"/>
              <a:cs typeface="Courier New"/>
            </a:endParaRPr>
          </a:p>
        </p:txBody>
      </p:sp>
    </p:spTree>
    <p:extLst>
      <p:ext uri="{BB962C8B-B14F-4D97-AF65-F5344CB8AC3E}">
        <p14:creationId xmlns:p14="http://schemas.microsoft.com/office/powerpoint/2010/main" val="1299483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电源中非静电力的作用是什么？</a:t>
            </a:r>
            <a:endParaRPr lang="zh-CN" altLang="zh-CN" sz="1050" kern="100" dirty="0">
              <a:latin typeface="宋体"/>
              <a:cs typeface="Courier New"/>
            </a:endParaRPr>
          </a:p>
          <a:p>
            <a:pPr indent="713740" algn="just"/>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在电源中，非静电力做功，把一定数量的正电荷在电源内部从负极搬运到正极，使电荷的电势能增加，从而把其他形式的能转化为电势能。</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65732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971" y="116632"/>
            <a:ext cx="10975658" cy="6120680"/>
          </a:xfrm>
        </p:spPr>
        <p:txBody>
          <a:bodyPr/>
          <a:lstStyle/>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．如图为闭合电路中的电势变化情况的示意图，试说明哪部分是外电路、内电路，电势是如何变化的？电源电动势为多大？</a:t>
            </a:r>
            <a:endParaRPr lang="zh-CN" altLang="zh-CN" sz="1050" kern="100" dirty="0">
              <a:latin typeface="宋体"/>
              <a:cs typeface="Courier New"/>
            </a:endParaRPr>
          </a:p>
          <a:p>
            <a:pPr indent="713740" algn="just"/>
            <a:endParaRPr lang="en-US" altLang="zh-CN" b="1" kern="100" dirty="0" smtClean="0">
              <a:solidFill>
                <a:srgbClr val="548DD4"/>
              </a:solidFill>
              <a:latin typeface="Times New Roman"/>
              <a:ea typeface="方正细黑一简体"/>
              <a:cs typeface="Times New Roman"/>
            </a:endParaRPr>
          </a:p>
          <a:p>
            <a:pPr indent="713740" algn="just"/>
            <a:endParaRPr lang="en-US" altLang="zh-CN" b="1" kern="100" dirty="0">
              <a:solidFill>
                <a:srgbClr val="548DD4"/>
              </a:solidFill>
              <a:latin typeface="Times New Roman"/>
              <a:ea typeface="方正细黑一简体"/>
              <a:cs typeface="Times New Roman"/>
            </a:endParaRPr>
          </a:p>
          <a:p>
            <a:pPr indent="713740" algn="just"/>
            <a:r>
              <a:rPr lang="zh-CN" altLang="zh-CN" b="1" kern="100" dirty="0" smtClean="0">
                <a:solidFill>
                  <a:srgbClr val="FF0000"/>
                </a:solidFill>
                <a:latin typeface="Times New Roman"/>
                <a:ea typeface="方正细黑一简体"/>
                <a:cs typeface="Times New Roman"/>
              </a:rPr>
              <a:t>提</a:t>
            </a:r>
            <a:r>
              <a:rPr lang="zh-CN" altLang="zh-CN" b="1" kern="100" dirty="0">
                <a:solidFill>
                  <a:srgbClr val="FF0000"/>
                </a:solidFill>
                <a:latin typeface="Times New Roman"/>
                <a:ea typeface="方正细黑一简体"/>
                <a:cs typeface="Times New Roman"/>
              </a:rPr>
              <a:t>示：</a:t>
            </a:r>
            <a:r>
              <a:rPr lang="zh-CN" altLang="zh-CN" b="1" kern="100" dirty="0">
                <a:latin typeface="Times New Roman"/>
                <a:ea typeface="方正细黑一简体"/>
                <a:cs typeface="Times New Roman"/>
              </a:rPr>
              <a:t>从</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直接到</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为外电路，电势逐渐降低；从</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到</a:t>
            </a:r>
            <a:r>
              <a:rPr lang="en-US" altLang="zh-CN" b="1" i="1" kern="100" dirty="0">
                <a:latin typeface="Times New Roman"/>
                <a:ea typeface="方正细黑一简体"/>
                <a:cs typeface="Courier New"/>
              </a:rPr>
              <a:t>C</a:t>
            </a:r>
            <a:r>
              <a:rPr lang="zh-CN" altLang="zh-CN" b="1" kern="100" dirty="0">
                <a:latin typeface="Times New Roman"/>
                <a:ea typeface="方正细黑一简体"/>
                <a:cs typeface="Times New Roman"/>
              </a:rPr>
              <a:t>到</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为内电路，在内电路中，一方面，存在内阻，沿电流方向电势也降低；另一方面，沿电流方向存在电势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跃升</a:t>
            </a:r>
            <a:r>
              <a:rPr lang="en-US" altLang="zh-CN" b="1" kern="100" dirty="0">
                <a:latin typeface="Times New Roman"/>
                <a:ea typeface="方正细黑一简体"/>
                <a:cs typeface="Courier New"/>
              </a:rPr>
              <a:t>”——</a:t>
            </a:r>
            <a:r>
              <a:rPr lang="en-US" altLang="zh-CN" b="1" i="1" kern="100" dirty="0">
                <a:latin typeface="Times New Roman"/>
                <a:ea typeface="方正细黑一简体"/>
                <a:cs typeface="Courier New"/>
              </a:rPr>
              <a:t>BC</a:t>
            </a: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和</a:t>
            </a:r>
            <a:r>
              <a:rPr lang="en-US" altLang="zh-CN" b="1" i="1" kern="100" dirty="0">
                <a:latin typeface="Times New Roman"/>
                <a:ea typeface="方正细黑一简体"/>
                <a:cs typeface="Courier New"/>
              </a:rPr>
              <a:t>DA</a:t>
            </a:r>
            <a:r>
              <a:rPr lang="zh-CN" altLang="zh-CN" b="1" kern="100" dirty="0">
                <a:latin typeface="Times New Roman"/>
                <a:ea typeface="方正细黑一简体"/>
                <a:cs typeface="Times New Roman"/>
              </a:rPr>
              <a:t>化学反应层；电源电动势为</a:t>
            </a:r>
            <a:r>
              <a:rPr lang="en-US" altLang="zh-CN" b="1" i="1" kern="100" dirty="0">
                <a:latin typeface="Times New Roman"/>
                <a:ea typeface="方正细黑一简体"/>
                <a:cs typeface="Courier New"/>
              </a:rPr>
              <a:t>BC</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DA</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pic>
        <p:nvPicPr>
          <p:cNvPr id="8194" name="Picture 2" descr="21XRJWL12-20.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5593531" y="1556792"/>
            <a:ext cx="1512168" cy="138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7124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barn(inVertical)">
                                      <p:cBhvr>
                                        <p:cTn id="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6632"/>
            <a:ext cx="10975658" cy="6336703"/>
          </a:xfrm>
        </p:spPr>
        <p:txBody>
          <a:bodyPr/>
          <a:lstStyle/>
          <a:p>
            <a:pPr indent="713740" algn="just"/>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．如图所示，为一闭合电路，请对以下结论作出判断</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713740" algn="just"/>
            <a:endParaRPr lang="en-US" altLang="zh-CN" sz="1050" b="1" kern="100" dirty="0">
              <a:latin typeface="Times New Roman"/>
              <a:ea typeface="方正细黑一简体"/>
              <a:cs typeface="Times New Roman"/>
            </a:endParaRPr>
          </a:p>
          <a:p>
            <a:pPr indent="713740" algn="just"/>
            <a:endParaRPr lang="en-US" altLang="zh-CN" sz="1050" b="1" kern="100" dirty="0" smtClean="0">
              <a:latin typeface="Times New Roman"/>
              <a:ea typeface="方正细黑一简体"/>
              <a:cs typeface="Times New Roman"/>
            </a:endParaRPr>
          </a:p>
          <a:p>
            <a:pPr indent="713740" algn="just"/>
            <a:endParaRPr lang="en-US" altLang="zh-CN" sz="1050" b="1" kern="100" dirty="0">
              <a:latin typeface="Times New Roman"/>
              <a:ea typeface="方正细黑一简体"/>
              <a:cs typeface="Times New Roman"/>
            </a:endParaRPr>
          </a:p>
          <a:p>
            <a:pPr indent="713740" algn="just"/>
            <a:endParaRPr lang="en-US" altLang="zh-CN" sz="1050" b="1" kern="100" dirty="0" smtClean="0">
              <a:latin typeface="Times New Roman"/>
              <a:ea typeface="方正细黑一简体"/>
              <a:cs typeface="Times New Roman"/>
            </a:endParaRPr>
          </a:p>
          <a:p>
            <a:pPr indent="713740" algn="just"/>
            <a:endParaRPr lang="en-US" altLang="zh-CN" sz="1050" b="1" kern="100" dirty="0">
              <a:latin typeface="Times New Roman"/>
              <a:ea typeface="方正细黑一简体"/>
              <a:cs typeface="Times New Roman"/>
            </a:endParaRPr>
          </a:p>
          <a:p>
            <a:pPr indent="713740" algn="just"/>
            <a:endParaRPr lang="en-US" altLang="zh-CN" sz="1050" b="1" kern="100" dirty="0" smtClean="0">
              <a:latin typeface="Times New Roman"/>
              <a:ea typeface="方正细黑一简体"/>
              <a:cs typeface="Times New Roman"/>
            </a:endParaRPr>
          </a:p>
          <a:p>
            <a:pPr indent="713740" algn="just"/>
            <a:endParaRPr lang="en-US" altLang="zh-CN" sz="1050" b="1" kern="100" dirty="0">
              <a:latin typeface="Times New Roman"/>
              <a:ea typeface="方正细黑一简体"/>
              <a:cs typeface="Times New Roman"/>
            </a:endParaRPr>
          </a:p>
          <a:p>
            <a:pPr indent="713740" algn="just"/>
            <a:endParaRPr lang="en-US" altLang="zh-CN" sz="1050" b="1" kern="100" dirty="0" smtClean="0">
              <a:latin typeface="Times New Roman"/>
              <a:ea typeface="方正细黑一简体"/>
              <a:cs typeface="Times New Roman"/>
            </a:endParaRPr>
          </a:p>
          <a:p>
            <a:pPr indent="713740" algn="just"/>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在闭合电路中沿着电流的方向电势一定降低。</a:t>
            </a:r>
            <a:r>
              <a:rPr lang="en-US" altLang="zh-CN" b="1" kern="100" dirty="0" smtClean="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smtClean="0">
                <a:latin typeface="Times New Roman"/>
                <a:ea typeface="方正细黑一简体"/>
                <a:cs typeface="Courier New"/>
              </a:rPr>
              <a:t>(</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闭合电路中电流与内、外电路电阻之和成反比。</a:t>
            </a:r>
            <a:r>
              <a:rPr lang="en-US" altLang="zh-CN" b="1" kern="100" dirty="0" smtClean="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外电路短路时，电路中的电流无穷大。</a:t>
            </a:r>
            <a:r>
              <a:rPr lang="en-US" altLang="zh-CN" b="1" kern="100" dirty="0" smtClean="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电源断路时，电流为零，路端电压也为零。</a:t>
            </a:r>
            <a:r>
              <a:rPr lang="en-US" altLang="zh-CN" b="1" kern="100" dirty="0" smtClean="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pic>
        <p:nvPicPr>
          <p:cNvPr id="9218" name="Picture 2" descr="21WLXKCXARJBS12-10.T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4441403" y="975945"/>
            <a:ext cx="2448272" cy="2336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9121923" y="3481844"/>
            <a:ext cx="545342" cy="523220"/>
          </a:xfrm>
          <a:prstGeom prst="rect">
            <a:avLst/>
          </a:prstGeom>
        </p:spPr>
        <p:txBody>
          <a:bodyPr wrap="none">
            <a:spAutoFit/>
          </a:bodyPr>
          <a:lstStyle/>
          <a:p>
            <a:r>
              <a:rPr lang="en-US" altLang="zh-CN" sz="2800" b="1" kern="100" dirty="0">
                <a:solidFill>
                  <a:srgbClr val="FF0000"/>
                </a:solidFill>
                <a:latin typeface="Times New Roman"/>
                <a:ea typeface="方正细黑一简体"/>
                <a:cs typeface="Courier New"/>
              </a:rPr>
              <a:t>×</a:t>
            </a:r>
            <a:endParaRPr lang="zh-CN" altLang="en-US" dirty="0">
              <a:solidFill>
                <a:srgbClr val="FF0000"/>
              </a:solidFill>
            </a:endParaRPr>
          </a:p>
        </p:txBody>
      </p:sp>
      <p:sp>
        <p:nvSpPr>
          <p:cNvPr id="6" name="矩形 5"/>
          <p:cNvSpPr/>
          <p:nvPr/>
        </p:nvSpPr>
        <p:spPr>
          <a:xfrm>
            <a:off x="7969795" y="4941168"/>
            <a:ext cx="545342" cy="523220"/>
          </a:xfrm>
          <a:prstGeom prst="rect">
            <a:avLst/>
          </a:prstGeom>
        </p:spPr>
        <p:txBody>
          <a:bodyPr wrap="none">
            <a:spAutoFit/>
          </a:bodyPr>
          <a:lstStyle/>
          <a:p>
            <a:r>
              <a:rPr lang="en-US" altLang="zh-CN" sz="2800" b="1" kern="100" dirty="0">
                <a:solidFill>
                  <a:srgbClr val="FF0000"/>
                </a:solidFill>
                <a:latin typeface="Times New Roman"/>
                <a:ea typeface="方正细黑一简体"/>
                <a:cs typeface="Courier New"/>
              </a:rPr>
              <a:t>×</a:t>
            </a:r>
            <a:endParaRPr lang="zh-CN" altLang="en-US" dirty="0">
              <a:solidFill>
                <a:srgbClr val="FF0000"/>
              </a:solidFill>
            </a:endParaRPr>
          </a:p>
        </p:txBody>
      </p:sp>
      <p:sp>
        <p:nvSpPr>
          <p:cNvPr id="7" name="矩形 6"/>
          <p:cNvSpPr/>
          <p:nvPr/>
        </p:nvSpPr>
        <p:spPr>
          <a:xfrm>
            <a:off x="8761883" y="5589240"/>
            <a:ext cx="545342" cy="523220"/>
          </a:xfrm>
          <a:prstGeom prst="rect">
            <a:avLst/>
          </a:prstGeom>
        </p:spPr>
        <p:txBody>
          <a:bodyPr wrap="none">
            <a:spAutoFit/>
          </a:bodyPr>
          <a:lstStyle/>
          <a:p>
            <a:r>
              <a:rPr lang="en-US" altLang="zh-CN" sz="2800" b="1" kern="100" dirty="0">
                <a:solidFill>
                  <a:srgbClr val="FF0000"/>
                </a:solidFill>
                <a:latin typeface="Times New Roman"/>
                <a:ea typeface="方正细黑一简体"/>
                <a:cs typeface="Courier New"/>
              </a:rPr>
              <a:t>×</a:t>
            </a:r>
            <a:endParaRPr lang="zh-CN" altLang="en-US" dirty="0">
              <a:solidFill>
                <a:srgbClr val="FF0000"/>
              </a:solidFill>
            </a:endParaRPr>
          </a:p>
        </p:txBody>
      </p:sp>
      <p:sp>
        <p:nvSpPr>
          <p:cNvPr id="8" name="矩形 7"/>
          <p:cNvSpPr/>
          <p:nvPr/>
        </p:nvSpPr>
        <p:spPr>
          <a:xfrm>
            <a:off x="9553971" y="4149080"/>
            <a:ext cx="381836" cy="523220"/>
          </a:xfrm>
          <a:prstGeom prst="rect">
            <a:avLst/>
          </a:prstGeom>
        </p:spPr>
        <p:txBody>
          <a:bodyPr wrap="none">
            <a:spAutoFit/>
          </a:bodyPr>
          <a:lstStyle/>
          <a:p>
            <a:r>
              <a:rPr lang="en-US" altLang="zh-CN" sz="2800" b="1" kern="100" dirty="0">
                <a:solidFill>
                  <a:srgbClr val="FF0000"/>
                </a:solidFill>
                <a:latin typeface="Times New Roman"/>
                <a:ea typeface="方正细黑一简体"/>
                <a:cs typeface="Courier New"/>
              </a:rPr>
              <a:t>√</a:t>
            </a:r>
            <a:endParaRPr lang="zh-CN" altLang="en-US" dirty="0">
              <a:solidFill>
                <a:srgbClr val="FF0000"/>
              </a:solidFill>
            </a:endParaRPr>
          </a:p>
        </p:txBody>
      </p:sp>
    </p:spTree>
    <p:extLst>
      <p:ext uri="{BB962C8B-B14F-4D97-AF65-F5344CB8AC3E}">
        <p14:creationId xmlns:p14="http://schemas.microsoft.com/office/powerpoint/2010/main" val="2512341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3093" y="1940188"/>
            <a:ext cx="12218268" cy="2424916"/>
            <a:chOff x="170694" y="177982"/>
            <a:chExt cx="3936004" cy="781165"/>
          </a:xfrm>
        </p:grpSpPr>
        <p:sp>
          <p:nvSpPr>
            <p:cNvPr id="19" name="等腰三角形 18"/>
            <p:cNvSpPr/>
            <p:nvPr/>
          </p:nvSpPr>
          <p:spPr>
            <a:xfrm>
              <a:off x="1233863" y="177982"/>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0" name="等腰三角形 19"/>
            <p:cNvSpPr/>
            <p:nvPr/>
          </p:nvSpPr>
          <p:spPr>
            <a:xfrm flipV="1">
              <a:off x="200258" y="602633"/>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1" name="矩形 20"/>
            <p:cNvSpPr/>
            <p:nvPr/>
          </p:nvSpPr>
          <p:spPr>
            <a:xfrm>
              <a:off x="170694" y="261768"/>
              <a:ext cx="3936004" cy="611981"/>
            </a:xfrm>
            <a:prstGeom prst="rect">
              <a:avLst/>
            </a:prstGeom>
            <a:solidFill>
              <a:srgbClr val="C4C7CB"/>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2" name="平行四边形 21"/>
            <p:cNvSpPr/>
            <p:nvPr/>
          </p:nvSpPr>
          <p:spPr>
            <a:xfrm>
              <a:off x="376965" y="178257"/>
              <a:ext cx="1036076" cy="779005"/>
            </a:xfrm>
            <a:prstGeom prst="parallelogram">
              <a:avLst>
                <a:gd name="adj" fmla="val 48207"/>
              </a:avLst>
            </a:prstGeom>
            <a:solidFill>
              <a:schemeClr val="accent1">
                <a:lumMod val="75000"/>
              </a:scheme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3" name="文本框 6"/>
            <p:cNvSpPr txBox="1"/>
            <p:nvPr/>
          </p:nvSpPr>
          <p:spPr>
            <a:xfrm>
              <a:off x="650907" y="284178"/>
              <a:ext cx="569115" cy="418898"/>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8000" b="0" i="0" u="none" strike="noStrike" kern="0" cap="none" spc="0" normalizeH="0" baseline="0" noProof="0" dirty="0" smtClean="0">
                  <a:ln>
                    <a:noFill/>
                  </a:ln>
                  <a:solidFill>
                    <a:prstClr val="white">
                      <a:lumMod val="95000"/>
                    </a:prstClr>
                  </a:solidFill>
                  <a:effectLst/>
                  <a:uLnTx/>
                  <a:uFillTx/>
                  <a:latin typeface="Impact" panose="020B0806030902050204" pitchFamily="34" charset="0"/>
                </a:rPr>
                <a:t>02</a:t>
              </a:r>
            </a:p>
          </p:txBody>
        </p:sp>
      </p:grpSp>
      <p:sp>
        <p:nvSpPr>
          <p:cNvPr id="24" name="TextBox 23"/>
          <p:cNvSpPr txBox="1"/>
          <p:nvPr/>
        </p:nvSpPr>
        <p:spPr>
          <a:xfrm>
            <a:off x="3828672" y="2802898"/>
            <a:ext cx="7669515" cy="684805"/>
          </a:xfrm>
          <a:prstGeom prst="rect">
            <a:avLst/>
          </a:prstGeom>
          <a:noFill/>
        </p:spPr>
        <p:txBody>
          <a:bodyPr wrap="square" lIns="68584" tIns="34291" rIns="68584" bIns="34291" rtlCol="0">
            <a:spAutoFit/>
          </a:bodyPr>
          <a:lstStyle/>
          <a:p>
            <a:pPr lvl="0" algn="ctr"/>
            <a:r>
              <a:rPr lang="zh-CN" altLang="en-US" sz="4000" b="1" dirty="0">
                <a:latin typeface="黑体" panose="02010600030101010101" pitchFamily="2" charset="-122"/>
                <a:ea typeface="黑体" panose="02010600030101010101" pitchFamily="2" charset="-122"/>
              </a:rPr>
              <a:t>课堂精析重难    深度发掘知能</a:t>
            </a:r>
          </a:p>
        </p:txBody>
      </p:sp>
    </p:spTree>
    <p:extLst>
      <p:ext uri="{BB962C8B-B14F-4D97-AF65-F5344CB8AC3E}">
        <p14:creationId xmlns:p14="http://schemas.microsoft.com/office/powerpoint/2010/main" val="621819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800" fill="hold"/>
                                        <p:tgtEl>
                                          <p:spTgt spid="18"/>
                                        </p:tgtEl>
                                        <p:attrNameLst>
                                          <p:attrName>ppt_x</p:attrName>
                                        </p:attrNameLst>
                                      </p:cBhvr>
                                      <p:tavLst>
                                        <p:tav tm="0">
                                          <p:val>
                                            <p:strVal val="0-#ppt_w/2"/>
                                          </p:val>
                                        </p:tav>
                                        <p:tav tm="100000">
                                          <p:val>
                                            <p:strVal val="#ppt_x"/>
                                          </p:val>
                                        </p:tav>
                                      </p:tavLst>
                                    </p:anim>
                                    <p:anim calcmode="lin" valueType="num">
                                      <p:cBhvr additive="base">
                                        <p:cTn id="8" dur="8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24"/>
                                        </p:tgtEl>
                                        <p:attrNameLst>
                                          <p:attrName>style.visibility</p:attrName>
                                        </p:attrNameLst>
                                      </p:cBhvr>
                                      <p:to>
                                        <p:strVal val="visible"/>
                                      </p:to>
                                    </p:set>
                                    <p:animEffect transition="in" filter="wipe(left)">
                                      <p:cBhvr>
                                        <p:cTn id="12" dur="200"/>
                                        <p:tgtEl>
                                          <p:spTgt spid="24"/>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24"/>
                                        </p:tgtEl>
                                      </p:cBhvr>
                                      <p:to x="80000" y="100000"/>
                                    </p:animScale>
                                    <p:anim by="(#ppt_w*0.10)" calcmode="lin" valueType="num">
                                      <p:cBhvr>
                                        <p:cTn id="15" dur="50" autoRev="1" fill="hold">
                                          <p:stCondLst>
                                            <p:cond delay="0"/>
                                          </p:stCondLst>
                                        </p:cTn>
                                        <p:tgtEl>
                                          <p:spTgt spid="24"/>
                                        </p:tgtEl>
                                        <p:attrNameLst>
                                          <p:attrName>ppt_x</p:attrName>
                                        </p:attrNameLst>
                                      </p:cBhvr>
                                    </p:anim>
                                    <p:anim by="(-#ppt_w*0.10)" calcmode="lin" valueType="num">
                                      <p:cBhvr>
                                        <p:cTn id="16" dur="50" autoRev="1" fill="hold">
                                          <p:stCondLst>
                                            <p:cond delay="0"/>
                                          </p:stCondLst>
                                        </p:cTn>
                                        <p:tgtEl>
                                          <p:spTgt spid="24"/>
                                        </p:tgtEl>
                                        <p:attrNameLst>
                                          <p:attrName>ppt_y</p:attrName>
                                        </p:attrNameLst>
                                      </p:cBhvr>
                                    </p:anim>
                                    <p:animRot by="-480000">
                                      <p:cBhvr>
                                        <p:cTn id="17" dur="50" autoRev="1"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8" y="836712"/>
            <a:ext cx="10975658" cy="5174033"/>
          </a:xfrm>
        </p:spPr>
        <p:txBody>
          <a:bodyPr>
            <a:normAutofit/>
          </a:bodyPr>
          <a:lstStyle/>
          <a:p>
            <a:pPr indent="713740" algn="just"/>
            <a:r>
              <a:rPr lang="zh-CN" altLang="zh-CN" b="1" kern="100" dirty="0" smtClean="0">
                <a:latin typeface="Times New Roman"/>
                <a:ea typeface="方正细黑一简体"/>
                <a:cs typeface="Times New Roman"/>
              </a:rPr>
              <a:t>任</a:t>
            </a:r>
            <a:r>
              <a:rPr lang="zh-CN" altLang="zh-CN" b="1" kern="100" dirty="0">
                <a:latin typeface="Times New Roman"/>
                <a:ea typeface="方正细黑一简体"/>
                <a:cs typeface="Times New Roman"/>
              </a:rPr>
              <a:t>务驱动　</a:t>
            </a:r>
            <a:endParaRPr lang="zh-CN" altLang="zh-CN" sz="1050" kern="100" dirty="0">
              <a:latin typeface="宋体"/>
              <a:cs typeface="Courier New"/>
            </a:endParaRPr>
          </a:p>
          <a:p>
            <a:pPr indent="713740" algn="just"/>
            <a:r>
              <a:rPr lang="zh-CN" altLang="zh-CN" b="1" kern="100" dirty="0">
                <a:latin typeface="Times New Roman"/>
                <a:ea typeface="方正细黑一简体"/>
                <a:cs typeface="Times New Roman"/>
              </a:rPr>
              <a:t>日常生活中我们经常接触到各种各样的电源，如图所示的干电池、手机电池，它们有的标有</a:t>
            </a:r>
            <a:r>
              <a:rPr lang="en-US" altLang="zh-CN" b="1" kern="100" dirty="0">
                <a:latin typeface="Times New Roman"/>
                <a:ea typeface="方正细黑一简体"/>
                <a:cs typeface="Courier New"/>
              </a:rPr>
              <a:t>“1.5 V”</a:t>
            </a:r>
            <a:r>
              <a:rPr lang="zh-CN" altLang="zh-CN" b="1" kern="100" dirty="0">
                <a:latin typeface="Times New Roman"/>
                <a:ea typeface="方正细黑一简体"/>
                <a:cs typeface="Times New Roman"/>
              </a:rPr>
              <a:t>字样，有的标有</a:t>
            </a:r>
            <a:r>
              <a:rPr lang="en-US" altLang="zh-CN" b="1" kern="100" dirty="0">
                <a:latin typeface="Times New Roman"/>
                <a:ea typeface="方正细黑一简体"/>
                <a:cs typeface="Courier New"/>
              </a:rPr>
              <a:t>“3.7 V”</a:t>
            </a:r>
            <a:r>
              <a:rPr lang="zh-CN" altLang="zh-CN" b="1" kern="100" dirty="0">
                <a:latin typeface="Times New Roman"/>
                <a:ea typeface="方正细黑一简体"/>
                <a:cs typeface="Times New Roman"/>
              </a:rPr>
              <a:t>字样。</a:t>
            </a:r>
            <a:endParaRPr lang="zh-CN" altLang="zh-CN" sz="1050" kern="100" dirty="0">
              <a:latin typeface="宋体"/>
              <a:cs typeface="Courier New"/>
            </a:endParaRPr>
          </a:p>
          <a:p>
            <a:pPr indent="0" algn="just"/>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　　</a:t>
            </a:r>
            <a:endParaRPr lang="en-US" altLang="zh-CN" b="1" kern="100" dirty="0" smtClean="0">
              <a:latin typeface="Times New Roman"/>
              <a:ea typeface="方正细黑一简体"/>
              <a:cs typeface="Times New Roman"/>
            </a:endParaRPr>
          </a:p>
          <a:p>
            <a:pPr indent="0" algn="just"/>
            <a:endParaRPr lang="en-US" altLang="zh-CN" b="1" kern="100" dirty="0">
              <a:latin typeface="Times New Roman"/>
              <a:ea typeface="方正细黑一简体"/>
              <a:cs typeface="Times New Roman"/>
            </a:endParaRPr>
          </a:p>
          <a:p>
            <a:pPr indent="0" algn="ctr"/>
            <a:r>
              <a:rPr lang="zh-CN" altLang="zh-CN" b="1" kern="100" dirty="0" smtClean="0">
                <a:latin typeface="Times New Roman"/>
                <a:ea typeface="方正细黑一简体"/>
                <a:cs typeface="Times New Roman"/>
              </a:rPr>
              <a:t>标</a:t>
            </a:r>
            <a:r>
              <a:rPr lang="zh-CN" altLang="zh-CN" b="1" kern="100" dirty="0">
                <a:latin typeface="Times New Roman"/>
                <a:ea typeface="方正细黑一简体"/>
                <a:cs typeface="Times New Roman"/>
              </a:rPr>
              <a:t>有</a:t>
            </a:r>
            <a:r>
              <a:rPr lang="en-US" altLang="zh-CN" b="1" kern="100" dirty="0">
                <a:latin typeface="Times New Roman"/>
                <a:ea typeface="方正细黑一简体"/>
                <a:cs typeface="Courier New"/>
              </a:rPr>
              <a:t>“1.5 V”</a:t>
            </a:r>
            <a:r>
              <a:rPr lang="zh-CN" altLang="zh-CN" b="1" kern="100" dirty="0">
                <a:latin typeface="Times New Roman"/>
                <a:ea typeface="方正细黑一简体"/>
                <a:cs typeface="Times New Roman"/>
              </a:rPr>
              <a:t>的干电池　　</a:t>
            </a:r>
            <a:r>
              <a:rPr lang="zh-CN" altLang="zh-CN" b="1" kern="100" dirty="0" smtClean="0">
                <a:latin typeface="Times New Roman"/>
                <a:ea typeface="方正细黑一简体"/>
                <a:cs typeface="Times New Roman"/>
              </a:rPr>
              <a:t>标</a:t>
            </a:r>
            <a:r>
              <a:rPr lang="zh-CN" altLang="zh-CN" b="1" kern="100" dirty="0">
                <a:latin typeface="Times New Roman"/>
                <a:ea typeface="方正细黑一简体"/>
                <a:cs typeface="Times New Roman"/>
              </a:rPr>
              <a:t>有</a:t>
            </a:r>
            <a:r>
              <a:rPr lang="en-US" altLang="zh-CN" b="1" kern="100" dirty="0">
                <a:latin typeface="Times New Roman"/>
                <a:ea typeface="方正细黑一简体"/>
                <a:cs typeface="Courier New"/>
              </a:rPr>
              <a:t>“3.7 V”</a:t>
            </a:r>
            <a:r>
              <a:rPr lang="zh-CN" altLang="zh-CN" b="1" kern="100" dirty="0">
                <a:latin typeface="Times New Roman"/>
                <a:ea typeface="方正细黑一简体"/>
                <a:cs typeface="Times New Roman"/>
              </a:rPr>
              <a:t>的手机电</a:t>
            </a:r>
            <a:r>
              <a:rPr lang="zh-CN" altLang="zh-CN" b="1" kern="100" dirty="0" smtClean="0">
                <a:latin typeface="Times New Roman"/>
                <a:ea typeface="方正细黑一简体"/>
                <a:cs typeface="Times New Roman"/>
              </a:rPr>
              <a:t>池</a:t>
            </a:r>
            <a:endParaRPr lang="zh-CN" altLang="zh-CN" sz="1050" kern="100" dirty="0">
              <a:latin typeface="宋体"/>
              <a:cs typeface="Courier New"/>
            </a:endParaRPr>
          </a:p>
        </p:txBody>
      </p:sp>
      <p:pic>
        <p:nvPicPr>
          <p:cNvPr id="10242" name="Picture 2" descr="21WLXKCXARJBS12-11.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361283" y="2924944"/>
            <a:ext cx="4715843" cy="1290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0" y="-27384"/>
            <a:ext cx="12195175" cy="72008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27384"/>
            <a:ext cx="2682769" cy="720080"/>
          </a:xfrm>
          <a:prstGeom prst="rect">
            <a:avLst/>
          </a:prstGeom>
          <a:solidFill>
            <a:srgbClr val="4172AD"/>
          </a:solidFill>
          <a:ln>
            <a:solidFill>
              <a:srgbClr val="3E6C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08955" y="-45968"/>
            <a:ext cx="10369340" cy="738664"/>
          </a:xfrm>
          <a:prstGeom prst="rect">
            <a:avLst/>
          </a:prstGeom>
        </p:spPr>
        <p:txBody>
          <a:bodyPr wrap="square">
            <a:spAutoFit/>
          </a:bodyPr>
          <a:lstStyle/>
          <a:p>
            <a:pPr lvl="0">
              <a:lnSpc>
                <a:spcPct val="150000"/>
              </a:lnSpc>
              <a:spcBef>
                <a:spcPct val="20000"/>
              </a:spcBef>
            </a:pPr>
            <a:r>
              <a:rPr lang="zh-CN" altLang="en-US" sz="2800" b="1" kern="100" spc="300" dirty="0">
                <a:solidFill>
                  <a:schemeClr val="bg1"/>
                </a:solidFill>
                <a:latin typeface="Times New Roman" panose="02020603050405020304" pitchFamily="18" charset="0"/>
                <a:ea typeface="方正细黑一简体"/>
                <a:cs typeface="Times New Roman" panose="02020603050405020304" pitchFamily="18" charset="0"/>
              </a:rPr>
              <a:t>强化点</a:t>
            </a:r>
            <a:r>
              <a:rPr lang="en-US" altLang="zh-CN" sz="2800" b="1" kern="100" spc="300" dirty="0" smtClean="0">
                <a:solidFill>
                  <a:schemeClr val="bg1"/>
                </a:solidFill>
                <a:latin typeface="Times New Roman" panose="02020603050405020304" pitchFamily="18" charset="0"/>
                <a:ea typeface="方正细黑一简体"/>
                <a:cs typeface="Times New Roman" panose="02020603050405020304" pitchFamily="18" charset="0"/>
              </a:rPr>
              <a:t>(</a:t>
            </a:r>
            <a:r>
              <a:rPr lang="zh-CN" altLang="en-US" sz="2800" b="1" kern="100" spc="300" dirty="0" smtClean="0">
                <a:solidFill>
                  <a:schemeClr val="bg1"/>
                </a:solidFill>
                <a:latin typeface="Times New Roman" panose="02020603050405020304" pitchFamily="18" charset="0"/>
                <a:ea typeface="方正细黑一简体"/>
                <a:cs typeface="Times New Roman" panose="02020603050405020304" pitchFamily="18" charset="0"/>
              </a:rPr>
              <a:t>一</a:t>
            </a:r>
            <a:r>
              <a:rPr lang="en-US" altLang="zh-CN" sz="2800" b="1" kern="100" spc="300" dirty="0" smtClean="0">
                <a:solidFill>
                  <a:schemeClr val="bg1"/>
                </a:solidFill>
                <a:latin typeface="Times New Roman" panose="02020603050405020304" pitchFamily="18" charset="0"/>
                <a:ea typeface="方正细黑一简体"/>
                <a:cs typeface="Times New Roman" panose="02020603050405020304" pitchFamily="18" charset="0"/>
              </a:rPr>
              <a:t>)</a:t>
            </a:r>
            <a:r>
              <a:rPr lang="zh-CN" altLang="en-US" sz="2800" b="1" kern="100" spc="300" dirty="0">
                <a:solidFill>
                  <a:schemeClr val="bg1"/>
                </a:solidFill>
                <a:latin typeface="Times New Roman" panose="02020603050405020304" pitchFamily="18" charset="0"/>
                <a:ea typeface="方正细黑一简体"/>
                <a:cs typeface="Times New Roman" panose="02020603050405020304" pitchFamily="18" charset="0"/>
              </a:rPr>
              <a:t>　</a:t>
            </a:r>
            <a:r>
              <a:rPr lang="zh-CN" altLang="en-US" sz="2800" b="1" kern="100" spc="300" dirty="0" smtClean="0">
                <a:solidFill>
                  <a:schemeClr val="bg1"/>
                </a:solidFill>
                <a:latin typeface="Times New Roman" panose="02020603050405020304" pitchFamily="18" charset="0"/>
                <a:ea typeface="方正细黑一简体"/>
                <a:cs typeface="Times New Roman" panose="02020603050405020304" pitchFamily="18" charset="0"/>
              </a:rPr>
              <a:t>                             </a:t>
            </a:r>
            <a:r>
              <a:rPr lang="zh-CN" altLang="zh-CN" sz="2800" b="1" kern="100" dirty="0" smtClean="0">
                <a:latin typeface="Times New Roman"/>
                <a:ea typeface="方正细黑一简体"/>
                <a:cs typeface="Times New Roman"/>
              </a:rPr>
              <a:t>电</a:t>
            </a:r>
            <a:r>
              <a:rPr lang="zh-CN" altLang="zh-CN" sz="2800" b="1" kern="100" dirty="0">
                <a:latin typeface="Times New Roman"/>
                <a:ea typeface="方正细黑一简体"/>
                <a:cs typeface="Times New Roman"/>
              </a:rPr>
              <a:t>动势</a:t>
            </a:r>
            <a:endParaRPr lang="zh-CN" altLang="en-US" sz="2800" b="1" kern="100" dirty="0">
              <a:latin typeface="Times New Roman" panose="02020603050405020304" pitchFamily="18" charset="0"/>
              <a:ea typeface="方正细黑一简体"/>
              <a:cs typeface="Times New Roman" panose="02020603050405020304" pitchFamily="18" charset="0"/>
            </a:endParaRPr>
          </a:p>
        </p:txBody>
      </p:sp>
    </p:spTree>
    <p:extLst>
      <p:ext uri="{BB962C8B-B14F-4D97-AF65-F5344CB8AC3E}">
        <p14:creationId xmlns:p14="http://schemas.microsoft.com/office/powerpoint/2010/main" val="2321130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260648"/>
            <a:ext cx="10975658" cy="5760640"/>
          </a:xfrm>
        </p:spPr>
        <p:txBody>
          <a:bodyPr/>
          <a:lstStyle/>
          <a:p>
            <a:pPr indent="713740" algn="just"/>
            <a:r>
              <a:rPr lang="zh-CN" altLang="zh-CN" b="1" kern="100" dirty="0">
                <a:latin typeface="Times New Roman"/>
                <a:ea typeface="方正细黑一简体"/>
                <a:cs typeface="Times New Roman"/>
              </a:rPr>
              <a:t>如果把</a:t>
            </a:r>
            <a:r>
              <a:rPr lang="en-US" altLang="zh-CN" b="1" kern="100" dirty="0">
                <a:latin typeface="Times New Roman"/>
                <a:ea typeface="方正细黑一简体"/>
                <a:cs typeface="Courier New"/>
              </a:rPr>
              <a:t>1 C</a:t>
            </a:r>
            <a:r>
              <a:rPr lang="zh-CN" altLang="zh-CN" b="1" kern="100" dirty="0">
                <a:latin typeface="Times New Roman"/>
                <a:ea typeface="方正细黑一简体"/>
                <a:cs typeface="Times New Roman"/>
              </a:rPr>
              <a:t>的正电荷从</a:t>
            </a:r>
            <a:r>
              <a:rPr lang="en-US" altLang="zh-CN" b="1" kern="100" dirty="0">
                <a:latin typeface="Times New Roman"/>
                <a:ea typeface="方正细黑一简体"/>
                <a:cs typeface="Courier New"/>
              </a:rPr>
              <a:t>1.5 V</a:t>
            </a:r>
            <a:r>
              <a:rPr lang="zh-CN" altLang="zh-CN" b="1" kern="100" dirty="0">
                <a:latin typeface="Times New Roman"/>
                <a:ea typeface="方正细黑一简体"/>
                <a:cs typeface="Times New Roman"/>
              </a:rPr>
              <a:t>干电池的负极移到正极，电荷的电势能增加了多少？非静电力做了多少功？如果把</a:t>
            </a:r>
            <a:r>
              <a:rPr lang="en-US" altLang="zh-CN" b="1" kern="100" dirty="0">
                <a:latin typeface="Times New Roman"/>
                <a:ea typeface="方正细黑一简体"/>
                <a:cs typeface="Courier New"/>
              </a:rPr>
              <a:t>1 C</a:t>
            </a:r>
            <a:r>
              <a:rPr lang="zh-CN" altLang="zh-CN" b="1" kern="100" dirty="0">
                <a:latin typeface="Times New Roman"/>
                <a:ea typeface="方正细黑一简体"/>
                <a:cs typeface="Times New Roman"/>
              </a:rPr>
              <a:t>的正电荷从</a:t>
            </a:r>
            <a:r>
              <a:rPr lang="en-US" altLang="zh-CN" b="1" kern="100" dirty="0">
                <a:latin typeface="Times New Roman"/>
                <a:ea typeface="方正细黑一简体"/>
                <a:cs typeface="Courier New"/>
              </a:rPr>
              <a:t>3.7 V</a:t>
            </a:r>
            <a:r>
              <a:rPr lang="zh-CN" altLang="zh-CN" b="1" kern="100" dirty="0">
                <a:latin typeface="Times New Roman"/>
                <a:ea typeface="方正细黑一简体"/>
                <a:cs typeface="Times New Roman"/>
              </a:rPr>
              <a:t>手机电池的负极移到正极呢？哪个电池做功的本领大？</a:t>
            </a:r>
            <a:endParaRPr lang="zh-CN" altLang="zh-CN" sz="1050" kern="100" dirty="0">
              <a:latin typeface="宋体"/>
              <a:cs typeface="Courier New"/>
            </a:endParaRPr>
          </a:p>
          <a:p>
            <a:pPr indent="713740" algn="just"/>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把</a:t>
            </a:r>
            <a:r>
              <a:rPr lang="en-US" altLang="zh-CN" b="1" kern="100" dirty="0">
                <a:latin typeface="Times New Roman"/>
                <a:ea typeface="方正细黑一简体"/>
                <a:cs typeface="Courier New"/>
              </a:rPr>
              <a:t>1 C</a:t>
            </a:r>
            <a:r>
              <a:rPr lang="zh-CN" altLang="zh-CN" b="1" kern="100" dirty="0">
                <a:latin typeface="Times New Roman"/>
                <a:ea typeface="方正细黑一简体"/>
                <a:cs typeface="Times New Roman"/>
              </a:rPr>
              <a:t>的正电荷从</a:t>
            </a:r>
            <a:r>
              <a:rPr lang="en-US" altLang="zh-CN" b="1" kern="100" dirty="0">
                <a:latin typeface="Times New Roman"/>
                <a:ea typeface="方正细黑一简体"/>
                <a:cs typeface="Courier New"/>
              </a:rPr>
              <a:t>1.5 V</a:t>
            </a:r>
            <a:r>
              <a:rPr lang="zh-CN" altLang="zh-CN" b="1" kern="100" dirty="0">
                <a:latin typeface="Times New Roman"/>
                <a:ea typeface="方正细黑一简体"/>
                <a:cs typeface="Times New Roman"/>
              </a:rPr>
              <a:t>干电池的负极移到正极，电势能增加了</a:t>
            </a:r>
            <a:r>
              <a:rPr lang="en-US" altLang="zh-CN" b="1" kern="100" dirty="0">
                <a:latin typeface="Times New Roman"/>
                <a:ea typeface="方正细黑一简体"/>
                <a:cs typeface="Courier New"/>
              </a:rPr>
              <a:t>1.5 J</a:t>
            </a:r>
            <a:r>
              <a:rPr lang="zh-CN" altLang="zh-CN" b="1" kern="100" dirty="0">
                <a:latin typeface="Times New Roman"/>
                <a:ea typeface="方正细黑一简体"/>
                <a:cs typeface="Times New Roman"/>
              </a:rPr>
              <a:t>，非静电力做功</a:t>
            </a:r>
            <a:r>
              <a:rPr lang="en-US" altLang="zh-CN" b="1" kern="100" dirty="0">
                <a:latin typeface="Times New Roman"/>
                <a:ea typeface="方正细黑一简体"/>
                <a:cs typeface="Courier New"/>
              </a:rPr>
              <a:t>1.5 J</a:t>
            </a:r>
            <a:r>
              <a:rPr lang="zh-CN" altLang="zh-CN" b="1" kern="100" dirty="0">
                <a:latin typeface="Times New Roman"/>
                <a:ea typeface="方正细黑一简体"/>
                <a:cs typeface="Times New Roman"/>
              </a:rPr>
              <a:t>；从</a:t>
            </a:r>
            <a:r>
              <a:rPr lang="en-US" altLang="zh-CN" b="1" kern="100" dirty="0">
                <a:latin typeface="Times New Roman"/>
                <a:ea typeface="方正细黑一简体"/>
                <a:cs typeface="Courier New"/>
              </a:rPr>
              <a:t>3.7 V</a:t>
            </a:r>
            <a:r>
              <a:rPr lang="zh-CN" altLang="zh-CN" b="1" kern="100" dirty="0">
                <a:latin typeface="Times New Roman"/>
                <a:ea typeface="方正细黑一简体"/>
                <a:cs typeface="Times New Roman"/>
              </a:rPr>
              <a:t>手机电池的负极移到正极，电势能增加了</a:t>
            </a:r>
            <a:r>
              <a:rPr lang="en-US" altLang="zh-CN" b="1" kern="100" dirty="0">
                <a:latin typeface="Times New Roman"/>
                <a:ea typeface="方正细黑一简体"/>
                <a:cs typeface="Courier New"/>
              </a:rPr>
              <a:t>3.7 J</a:t>
            </a:r>
            <a:r>
              <a:rPr lang="zh-CN" altLang="zh-CN" b="1" kern="100" dirty="0">
                <a:latin typeface="Times New Roman"/>
                <a:ea typeface="方正细黑一简体"/>
                <a:cs typeface="Times New Roman"/>
              </a:rPr>
              <a:t>，非静电力做功</a:t>
            </a:r>
            <a:r>
              <a:rPr lang="en-US" altLang="zh-CN" b="1" kern="100" dirty="0">
                <a:latin typeface="Times New Roman"/>
                <a:ea typeface="方正细黑一简体"/>
                <a:cs typeface="Courier New"/>
              </a:rPr>
              <a:t>3.7 J</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3.7 V</a:t>
            </a:r>
            <a:r>
              <a:rPr lang="zh-CN" altLang="zh-CN" b="1" kern="100" dirty="0">
                <a:latin typeface="Times New Roman"/>
                <a:ea typeface="方正细黑一简体"/>
                <a:cs typeface="Times New Roman"/>
              </a:rPr>
              <a:t>手机电池做功的本领大。</a:t>
            </a:r>
            <a:endParaRPr lang="zh-CN" altLang="zh-CN" sz="1050" kern="100" dirty="0">
              <a:latin typeface="宋体"/>
              <a:cs typeface="Courier New"/>
            </a:endParaRPr>
          </a:p>
          <a:p>
            <a:endParaRPr lang="zh-CN" altLang="en-US" dirty="0" smtClean="0"/>
          </a:p>
          <a:p>
            <a:endParaRPr lang="zh-CN" altLang="en-US" dirty="0"/>
          </a:p>
        </p:txBody>
      </p:sp>
    </p:spTree>
    <p:extLst>
      <p:ext uri="{BB962C8B-B14F-4D97-AF65-F5344CB8AC3E}">
        <p14:creationId xmlns:p14="http://schemas.microsoft.com/office/powerpoint/2010/main" val="2009816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离页连接符 1"/>
          <p:cNvSpPr/>
          <p:nvPr/>
        </p:nvSpPr>
        <p:spPr>
          <a:xfrm>
            <a:off x="4801443" y="3508"/>
            <a:ext cx="2376264" cy="833204"/>
          </a:xfrm>
          <a:prstGeom prst="flowChartOffpageConnector">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4153371" y="-27384"/>
            <a:ext cx="2949205" cy="664028"/>
          </a:xfrm>
          <a:prstGeom prst="rect">
            <a:avLst/>
          </a:prstGeom>
        </p:spPr>
        <p:txBody>
          <a:bodyPr wrap="none">
            <a:spAutoFit/>
          </a:bodyPr>
          <a:lstStyle/>
          <a:p>
            <a:pPr indent="713740" algn="ctr">
              <a:lnSpc>
                <a:spcPct val="150000"/>
              </a:lnSpc>
              <a:spcAft>
                <a:spcPts val="0"/>
              </a:spcAft>
            </a:pPr>
            <a:r>
              <a:rPr lang="en-US" altLang="zh-CN" sz="2800" b="1" kern="100" dirty="0">
                <a:solidFill>
                  <a:srgbClr val="7030A0"/>
                </a:solidFill>
                <a:latin typeface="Times New Roman"/>
                <a:ea typeface="方正细黑一简体"/>
                <a:cs typeface="Courier New"/>
              </a:rPr>
              <a:t>[</a:t>
            </a:r>
            <a:r>
              <a:rPr lang="zh-CN" altLang="zh-CN" sz="2800" b="1" kern="100" dirty="0">
                <a:solidFill>
                  <a:srgbClr val="7030A0"/>
                </a:solidFill>
                <a:latin typeface="Times New Roman"/>
                <a:ea typeface="方正细黑一简体"/>
                <a:cs typeface="Times New Roman"/>
              </a:rPr>
              <a:t>要点释解明</a:t>
            </a:r>
            <a:r>
              <a:rPr lang="en-US" altLang="zh-CN" sz="2800" b="1" kern="100" dirty="0">
                <a:solidFill>
                  <a:srgbClr val="7030A0"/>
                </a:solidFill>
                <a:latin typeface="Times New Roman"/>
                <a:ea typeface="方正细黑一简体"/>
                <a:cs typeface="Courier New"/>
              </a:rPr>
              <a:t>]</a:t>
            </a:r>
            <a:endParaRPr lang="zh-CN" altLang="zh-CN" sz="1050" kern="100" dirty="0">
              <a:effectLst/>
              <a:latin typeface="宋体"/>
              <a:cs typeface="Courier New"/>
            </a:endParaRPr>
          </a:p>
        </p:txBody>
      </p:sp>
      <p:sp>
        <p:nvSpPr>
          <p:cNvPr id="9" name="内容占位符 8"/>
          <p:cNvSpPr>
            <a:spLocks noGrp="1"/>
          </p:cNvSpPr>
          <p:nvPr>
            <p:ph idx="1"/>
          </p:nvPr>
        </p:nvSpPr>
        <p:spPr>
          <a:xfrm>
            <a:off x="336947" y="636644"/>
            <a:ext cx="11665296" cy="5960708"/>
          </a:xfrm>
        </p:spPr>
        <p:txBody>
          <a:bodyPr>
            <a:normAutofit lnSpcReduction="10000"/>
          </a:bodyPr>
          <a:lstStyle/>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548DD4"/>
                </a:solidFill>
                <a:latin typeface="Times New Roman"/>
                <a:ea typeface="方正细黑一简体"/>
                <a:cs typeface="Times New Roman"/>
              </a:rPr>
              <a:t>电源</a:t>
            </a:r>
            <a:endParaRPr lang="zh-CN" altLang="zh-CN" sz="1050" kern="100" dirty="0">
              <a:latin typeface="宋体"/>
              <a:cs typeface="Courier New"/>
            </a:endParaRPr>
          </a:p>
          <a:p>
            <a:pPr indent="713740" algn="just"/>
            <a:r>
              <a:rPr lang="zh-CN" altLang="zh-CN" b="1" kern="100" dirty="0">
                <a:latin typeface="Times New Roman"/>
                <a:ea typeface="方正细黑一简体"/>
                <a:cs typeface="Times New Roman"/>
              </a:rPr>
              <a:t>电源是通过非静电力做功把其他形式的能转化为电势能的装置。</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在化学电池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干电池、蓄电池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中，非静电力是化学作用，它使化学能转化为电势能。</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在发电机中，非静电力是电磁作用，它使机械能转化为电势能。</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548DD4"/>
                </a:solidFill>
                <a:latin typeface="Times New Roman"/>
                <a:ea typeface="方正细黑一简体"/>
                <a:cs typeface="Times New Roman"/>
              </a:rPr>
              <a:t>电动势</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电源的电动势是表征电源把其他形式的能转化为电能的本领大小的物理量，即非静电力移送相同电荷量的电荷做功越多，做功本领越强，则电动势越大。</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605301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对象 3"/>
          <p:cNvGraphicFramePr>
            <a:graphicFrameLocks noChangeAspect="1"/>
          </p:cNvGraphicFramePr>
          <p:nvPr>
            <p:extLst>
              <p:ext uri="{D42A27DB-BD31-4B8C-83A1-F6EECF244321}">
                <p14:modId xmlns:p14="http://schemas.microsoft.com/office/powerpoint/2010/main" val="2681318703"/>
              </p:ext>
            </p:extLst>
          </p:nvPr>
        </p:nvGraphicFramePr>
        <p:xfrm>
          <a:off x="852488" y="1303338"/>
          <a:ext cx="10490200" cy="4249737"/>
        </p:xfrm>
        <a:graphic>
          <a:graphicData uri="http://schemas.openxmlformats.org/presentationml/2006/ole">
            <mc:AlternateContent xmlns:mc="http://schemas.openxmlformats.org/markup-compatibility/2006">
              <mc:Choice xmlns:v="urn:schemas-microsoft-com:vml" Requires="v">
                <p:oleObj spid="_x0000_s12294" name="文档" r:id="rId3" imgW="10490941" imgH="4249404" progId="Word.Document.12">
                  <p:embed/>
                </p:oleObj>
              </mc:Choice>
              <mc:Fallback>
                <p:oleObj name="文档" r:id="rId3" imgW="10490941" imgH="4249404" progId="Word.Document.12">
                  <p:embed/>
                  <p:pic>
                    <p:nvPicPr>
                      <p:cNvPr id="0" name=""/>
                      <p:cNvPicPr/>
                      <p:nvPr/>
                    </p:nvPicPr>
                    <p:blipFill>
                      <a:blip r:embed="rId4"/>
                      <a:stretch>
                        <a:fillRect/>
                      </a:stretch>
                    </p:blipFill>
                    <p:spPr>
                      <a:xfrm>
                        <a:off x="852488" y="1303338"/>
                        <a:ext cx="10490200" cy="4249737"/>
                      </a:xfrm>
                      <a:prstGeom prst="rect">
                        <a:avLst/>
                      </a:prstGeom>
                    </p:spPr>
                  </p:pic>
                </p:oleObj>
              </mc:Fallback>
            </mc:AlternateContent>
          </a:graphicData>
        </a:graphic>
      </p:graphicFrame>
    </p:spTree>
    <p:extLst>
      <p:ext uri="{BB962C8B-B14F-4D97-AF65-F5344CB8AC3E}">
        <p14:creationId xmlns:p14="http://schemas.microsoft.com/office/powerpoint/2010/main" val="2580669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流程图: 离页连接符 2"/>
          <p:cNvSpPr/>
          <p:nvPr/>
        </p:nvSpPr>
        <p:spPr>
          <a:xfrm>
            <a:off x="4801443" y="3508"/>
            <a:ext cx="2376264" cy="833204"/>
          </a:xfrm>
          <a:prstGeom prst="flowChartOffpageConnector">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153371" y="-27384"/>
            <a:ext cx="2949205" cy="664028"/>
          </a:xfrm>
          <a:prstGeom prst="rect">
            <a:avLst/>
          </a:prstGeom>
        </p:spPr>
        <p:txBody>
          <a:bodyPr wrap="none">
            <a:spAutoFit/>
          </a:bodyPr>
          <a:lstStyle/>
          <a:p>
            <a:pPr indent="713740" algn="ctr">
              <a:lnSpc>
                <a:spcPct val="150000"/>
              </a:lnSpc>
              <a:spcAft>
                <a:spcPts val="0"/>
              </a:spcAft>
            </a:pPr>
            <a:r>
              <a:rPr lang="en-US" altLang="zh-CN" sz="2800" b="1" kern="100" dirty="0">
                <a:solidFill>
                  <a:srgbClr val="7030A0"/>
                </a:solidFill>
                <a:latin typeface="Times New Roman"/>
                <a:ea typeface="方正细黑一简体"/>
              </a:rPr>
              <a:t>[</a:t>
            </a:r>
            <a:r>
              <a:rPr lang="zh-CN" altLang="zh-CN" sz="2800" b="1" kern="100" dirty="0">
                <a:solidFill>
                  <a:srgbClr val="7030A0"/>
                </a:solidFill>
                <a:latin typeface="Times New Roman"/>
                <a:ea typeface="方正细黑一简体"/>
                <a:cs typeface="Times New Roman"/>
              </a:rPr>
              <a:t>题点全练清</a:t>
            </a:r>
            <a:r>
              <a:rPr lang="en-US" altLang="zh-CN" sz="2800" b="1" kern="100" dirty="0">
                <a:solidFill>
                  <a:srgbClr val="7030A0"/>
                </a:solidFill>
                <a:latin typeface="Times New Roman"/>
                <a:ea typeface="方正细黑一简体"/>
              </a:rPr>
              <a:t>]</a:t>
            </a:r>
            <a:endParaRPr lang="zh-CN" altLang="zh-CN" sz="1050" kern="100" dirty="0">
              <a:effectLst/>
              <a:latin typeface="宋体"/>
              <a:cs typeface="Courier New"/>
            </a:endParaRPr>
          </a:p>
        </p:txBody>
      </p:sp>
      <p:graphicFrame>
        <p:nvGraphicFramePr>
          <p:cNvPr id="5" name="对象 4"/>
          <p:cNvGraphicFramePr>
            <a:graphicFrameLocks noChangeAspect="1"/>
          </p:cNvGraphicFramePr>
          <p:nvPr>
            <p:extLst>
              <p:ext uri="{D42A27DB-BD31-4B8C-83A1-F6EECF244321}">
                <p14:modId xmlns:p14="http://schemas.microsoft.com/office/powerpoint/2010/main" val="2028493235"/>
              </p:ext>
            </p:extLst>
          </p:nvPr>
        </p:nvGraphicFramePr>
        <p:xfrm>
          <a:off x="855663" y="915168"/>
          <a:ext cx="11041062" cy="6618288"/>
        </p:xfrm>
        <a:graphic>
          <a:graphicData uri="http://schemas.openxmlformats.org/presentationml/2006/ole">
            <mc:AlternateContent xmlns:mc="http://schemas.openxmlformats.org/markup-compatibility/2006">
              <mc:Choice xmlns:v="urn:schemas-microsoft-com:vml" Requires="v">
                <p:oleObj spid="_x0000_s13318" name="文档" r:id="rId3" imgW="11165268" imgH="6686493" progId="Word.Document.12">
                  <p:embed/>
                </p:oleObj>
              </mc:Choice>
              <mc:Fallback>
                <p:oleObj name="文档" r:id="rId3" imgW="11165268" imgH="6686493" progId="Word.Document.12">
                  <p:embed/>
                  <p:pic>
                    <p:nvPicPr>
                      <p:cNvPr id="0" name=""/>
                      <p:cNvPicPr/>
                      <p:nvPr/>
                    </p:nvPicPr>
                    <p:blipFill>
                      <a:blip r:embed="rId4"/>
                      <a:stretch>
                        <a:fillRect/>
                      </a:stretch>
                    </p:blipFill>
                    <p:spPr>
                      <a:xfrm>
                        <a:off x="855663" y="915168"/>
                        <a:ext cx="11041062" cy="6618288"/>
                      </a:xfrm>
                      <a:prstGeom prst="rect">
                        <a:avLst/>
                      </a:prstGeom>
                    </p:spPr>
                  </p:pic>
                </p:oleObj>
              </mc:Fallback>
            </mc:AlternateContent>
          </a:graphicData>
        </a:graphic>
      </p:graphicFrame>
    </p:spTree>
    <p:extLst>
      <p:ext uri="{BB962C8B-B14F-4D97-AF65-F5344CB8AC3E}">
        <p14:creationId xmlns:p14="http://schemas.microsoft.com/office/powerpoint/2010/main" val="19658271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88640"/>
            <a:ext cx="10975658" cy="925561"/>
          </a:xfrm>
        </p:spPr>
        <p:txBody>
          <a:bodyPr/>
          <a:lstStyle/>
          <a:p>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rPr>
              <a:t>BD</a:t>
            </a:r>
            <a:r>
              <a:rPr lang="zh-CN" altLang="zh-CN" b="1" kern="100" dirty="0">
                <a:latin typeface="Times New Roman"/>
                <a:ea typeface="方正细黑一简体"/>
                <a:cs typeface="Times New Roman"/>
              </a:rPr>
              <a:t>　</a:t>
            </a:r>
            <a:endParaRPr lang="zh-CN" altLang="en-US" dirty="0"/>
          </a:p>
        </p:txBody>
      </p:sp>
      <p:graphicFrame>
        <p:nvGraphicFramePr>
          <p:cNvPr id="3" name="对象 2"/>
          <p:cNvGraphicFramePr>
            <a:graphicFrameLocks noChangeAspect="1"/>
          </p:cNvGraphicFramePr>
          <p:nvPr>
            <p:extLst>
              <p:ext uri="{D42A27DB-BD31-4B8C-83A1-F6EECF244321}">
                <p14:modId xmlns:p14="http://schemas.microsoft.com/office/powerpoint/2010/main" val="3298727232"/>
              </p:ext>
            </p:extLst>
          </p:nvPr>
        </p:nvGraphicFramePr>
        <p:xfrm>
          <a:off x="624979" y="1124744"/>
          <a:ext cx="10490200" cy="5038725"/>
        </p:xfrm>
        <a:graphic>
          <a:graphicData uri="http://schemas.openxmlformats.org/presentationml/2006/ole">
            <mc:AlternateContent xmlns:mc="http://schemas.openxmlformats.org/markup-compatibility/2006">
              <mc:Choice xmlns:v="urn:schemas-microsoft-com:vml" Requires="v">
                <p:oleObj spid="_x0000_s14342" name="文档" r:id="rId3" imgW="10490941" imgH="5038213" progId="Word.Document.12">
                  <p:embed/>
                </p:oleObj>
              </mc:Choice>
              <mc:Fallback>
                <p:oleObj name="文档" r:id="rId3" imgW="10490941" imgH="5038213" progId="Word.Document.12">
                  <p:embed/>
                  <p:pic>
                    <p:nvPicPr>
                      <p:cNvPr id="0" name=""/>
                      <p:cNvPicPr/>
                      <p:nvPr/>
                    </p:nvPicPr>
                    <p:blipFill>
                      <a:blip r:embed="rId4"/>
                      <a:stretch>
                        <a:fillRect/>
                      </a:stretch>
                    </p:blipFill>
                    <p:spPr>
                      <a:xfrm>
                        <a:off x="624979" y="1124744"/>
                        <a:ext cx="10490200" cy="5038725"/>
                      </a:xfrm>
                      <a:prstGeom prst="rect">
                        <a:avLst/>
                      </a:prstGeom>
                    </p:spPr>
                  </p:pic>
                </p:oleObj>
              </mc:Fallback>
            </mc:AlternateContent>
          </a:graphicData>
        </a:graphic>
      </p:graphicFrame>
    </p:spTree>
    <p:extLst>
      <p:ext uri="{BB962C8B-B14F-4D97-AF65-F5344CB8AC3E}">
        <p14:creationId xmlns:p14="http://schemas.microsoft.com/office/powerpoint/2010/main" val="569251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81"/>
            <a:ext cx="10975658" cy="5112570"/>
          </a:xfrm>
        </p:spPr>
        <p:txBody>
          <a:bodyPr>
            <a:normAutofit/>
          </a:bodyPr>
          <a:lstStyle/>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．铅蓄电池的电动势为</a:t>
            </a:r>
            <a:r>
              <a:rPr lang="en-US" altLang="zh-CN" b="1" kern="100" dirty="0">
                <a:latin typeface="Times New Roman"/>
                <a:ea typeface="方正细黑一简体"/>
                <a:cs typeface="Courier New"/>
              </a:rPr>
              <a:t>2 V</a:t>
            </a:r>
            <a:r>
              <a:rPr lang="zh-CN" altLang="zh-CN" b="1" kern="100" dirty="0">
                <a:latin typeface="Times New Roman"/>
                <a:ea typeface="方正细黑一简体"/>
                <a:cs typeface="Times New Roman"/>
              </a:rPr>
              <a:t>，这表示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．电源将</a:t>
            </a:r>
            <a:r>
              <a:rPr lang="en-US" altLang="zh-CN" b="1" kern="100" dirty="0">
                <a:latin typeface="Times New Roman"/>
                <a:ea typeface="方正细黑一简体"/>
                <a:cs typeface="Courier New"/>
              </a:rPr>
              <a:t>1 C</a:t>
            </a:r>
            <a:r>
              <a:rPr lang="zh-CN" altLang="zh-CN" b="1" kern="100" dirty="0">
                <a:latin typeface="Times New Roman"/>
                <a:ea typeface="方正细黑一简体"/>
                <a:cs typeface="Times New Roman"/>
              </a:rPr>
              <a:t>的正电荷从正极移至负极的过程中，</a:t>
            </a:r>
            <a:r>
              <a:rPr lang="en-US" altLang="zh-CN" b="1" kern="100" dirty="0">
                <a:latin typeface="Times New Roman"/>
                <a:ea typeface="方正细黑一简体"/>
                <a:cs typeface="Courier New"/>
              </a:rPr>
              <a:t>2 J</a:t>
            </a:r>
            <a:r>
              <a:rPr lang="zh-CN" altLang="zh-CN" b="1" kern="100" dirty="0">
                <a:latin typeface="Times New Roman"/>
                <a:ea typeface="方正细黑一简体"/>
                <a:cs typeface="Times New Roman"/>
              </a:rPr>
              <a:t>的化学能转变为电能</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．电源将</a:t>
            </a:r>
            <a:r>
              <a:rPr lang="en-US" altLang="zh-CN" b="1" kern="100" dirty="0">
                <a:latin typeface="Times New Roman"/>
                <a:ea typeface="方正细黑一简体"/>
                <a:cs typeface="Courier New"/>
              </a:rPr>
              <a:t>1 C</a:t>
            </a:r>
            <a:r>
              <a:rPr lang="zh-CN" altLang="zh-CN" b="1" kern="100" dirty="0">
                <a:latin typeface="Times New Roman"/>
                <a:ea typeface="方正细黑一简体"/>
                <a:cs typeface="Times New Roman"/>
              </a:rPr>
              <a:t>的正电荷从负极移至正极的过程中，</a:t>
            </a:r>
            <a:r>
              <a:rPr lang="en-US" altLang="zh-CN" b="1" kern="100" dirty="0">
                <a:latin typeface="Times New Roman"/>
                <a:ea typeface="方正细黑一简体"/>
                <a:cs typeface="Courier New"/>
              </a:rPr>
              <a:t>2 J</a:t>
            </a:r>
            <a:r>
              <a:rPr lang="zh-CN" altLang="zh-CN" b="1" kern="100" dirty="0">
                <a:latin typeface="Times New Roman"/>
                <a:ea typeface="方正细黑一简体"/>
                <a:cs typeface="Times New Roman"/>
              </a:rPr>
              <a:t>的化学能转变为电能</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．铅蓄电池在</a:t>
            </a:r>
            <a:r>
              <a:rPr lang="en-US" altLang="zh-CN" b="1" kern="100" dirty="0">
                <a:latin typeface="Times New Roman"/>
                <a:ea typeface="方正细黑一简体"/>
                <a:cs typeface="Courier New"/>
              </a:rPr>
              <a:t>1 s</a:t>
            </a:r>
            <a:r>
              <a:rPr lang="zh-CN" altLang="zh-CN" b="1" kern="100" dirty="0">
                <a:latin typeface="Times New Roman"/>
                <a:ea typeface="方正细黑一简体"/>
                <a:cs typeface="Times New Roman"/>
              </a:rPr>
              <a:t>内将</a:t>
            </a:r>
            <a:r>
              <a:rPr lang="en-US" altLang="zh-CN" b="1" kern="100" dirty="0">
                <a:latin typeface="Times New Roman"/>
                <a:ea typeface="方正细黑一简体"/>
                <a:cs typeface="Courier New"/>
              </a:rPr>
              <a:t>2 J</a:t>
            </a:r>
            <a:r>
              <a:rPr lang="zh-CN" altLang="zh-CN" b="1" kern="100" dirty="0">
                <a:latin typeface="Times New Roman"/>
                <a:ea typeface="方正细黑一简体"/>
                <a:cs typeface="Times New Roman"/>
              </a:rPr>
              <a:t>的化学能转变为电能</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．铅蓄电池比干电池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电动势为</a:t>
            </a:r>
            <a:r>
              <a:rPr lang="en-US" altLang="zh-CN" b="1" kern="100" dirty="0">
                <a:latin typeface="Times New Roman"/>
                <a:ea typeface="方正细黑一简体"/>
                <a:cs typeface="Courier New"/>
              </a:rPr>
              <a:t>1.5 V)</a:t>
            </a:r>
            <a:r>
              <a:rPr lang="zh-CN" altLang="zh-CN" b="1" kern="100" dirty="0">
                <a:latin typeface="Times New Roman"/>
                <a:ea typeface="方正细黑一简体"/>
                <a:cs typeface="Times New Roman"/>
              </a:rPr>
              <a:t>的体积大，故电动势大</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1357882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80728"/>
            <a:ext cx="10975658" cy="4320480"/>
          </a:xfrm>
        </p:spPr>
        <p:txBody>
          <a:bodyPr>
            <a:normAutofit fontScale="92500" lnSpcReduction="10000"/>
          </a:bodyPr>
          <a:lstStyle/>
          <a:p>
            <a:r>
              <a:rPr lang="zh-CN" altLang="zh-CN" b="1" kern="100" dirty="0">
                <a:solidFill>
                  <a:srgbClr val="FF0000"/>
                </a:solidFill>
                <a:latin typeface="Times New Roman"/>
                <a:ea typeface="方正细黑一简体"/>
                <a:cs typeface="Times New Roman"/>
              </a:rPr>
              <a:t>答案：</a:t>
            </a:r>
            <a:r>
              <a:rPr lang="en-US" altLang="zh-CN" b="1" kern="100" dirty="0" smtClean="0">
                <a:latin typeface="Times New Roman"/>
                <a:ea typeface="方正细黑一简体"/>
              </a:rPr>
              <a:t>B</a:t>
            </a:r>
          </a:p>
          <a:p>
            <a:pPr indent="713740"/>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铅蓄电池的电动势为</a:t>
            </a:r>
            <a:r>
              <a:rPr lang="en-US" altLang="zh-CN" b="1" kern="100" dirty="0">
                <a:latin typeface="Times New Roman"/>
                <a:ea typeface="方正细黑一简体"/>
                <a:cs typeface="Courier New"/>
              </a:rPr>
              <a:t>2 V</a:t>
            </a:r>
            <a:r>
              <a:rPr lang="zh-CN" altLang="zh-CN" b="1" kern="100" dirty="0">
                <a:latin typeface="Times New Roman"/>
                <a:ea typeface="方正细黑一简体"/>
                <a:cs typeface="Times New Roman"/>
              </a:rPr>
              <a:t>，表示非静电力在电源内部将</a:t>
            </a:r>
            <a:r>
              <a:rPr lang="en-US" altLang="zh-CN" b="1" kern="100" dirty="0">
                <a:latin typeface="Times New Roman"/>
                <a:ea typeface="方正细黑一简体"/>
                <a:cs typeface="Courier New"/>
              </a:rPr>
              <a:t>1 C</a:t>
            </a:r>
            <a:r>
              <a:rPr lang="zh-CN" altLang="zh-CN" b="1" kern="100" dirty="0">
                <a:latin typeface="Times New Roman"/>
                <a:ea typeface="方正细黑一简体"/>
                <a:cs typeface="Times New Roman"/>
              </a:rPr>
              <a:t>正电荷从电源的负极移送到正极时所做的功为</a:t>
            </a:r>
            <a:r>
              <a:rPr lang="en-US" altLang="zh-CN" b="1" kern="100" dirty="0">
                <a:latin typeface="Times New Roman"/>
                <a:ea typeface="方正细黑一简体"/>
                <a:cs typeface="Courier New"/>
              </a:rPr>
              <a:t>2 J</a:t>
            </a:r>
            <a:r>
              <a:rPr lang="zh-CN" altLang="zh-CN" b="1" kern="100" dirty="0">
                <a:latin typeface="Times New Roman"/>
                <a:ea typeface="方正细黑一简体"/>
                <a:cs typeface="Times New Roman"/>
              </a:rPr>
              <a:t>，即</a:t>
            </a:r>
            <a:r>
              <a:rPr lang="en-US" altLang="zh-CN" b="1" kern="100" dirty="0">
                <a:latin typeface="Times New Roman"/>
                <a:ea typeface="方正细黑一简体"/>
                <a:cs typeface="Courier New"/>
              </a:rPr>
              <a:t>2 J</a:t>
            </a:r>
            <a:r>
              <a:rPr lang="zh-CN" altLang="zh-CN" b="1" kern="100" dirty="0">
                <a:latin typeface="Times New Roman"/>
                <a:ea typeface="方正细黑一简体"/>
                <a:cs typeface="Times New Roman"/>
              </a:rPr>
              <a:t>的化学能转变为电能，与时间无关，故</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错误，</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正确；电源的电动势表示电源将其他形式的能转化为电能的本领，铅蓄电池的电动势比一节干电池的电动势大，与二者的体积大小无关，故</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r>
              <a:rPr lang="zh-CN" altLang="zh-CN" b="1" kern="100" dirty="0" smtClean="0">
                <a:latin typeface="Times New Roman"/>
                <a:ea typeface="方正细黑一简体"/>
                <a:cs typeface="Times New Roman"/>
              </a:rPr>
              <a:t>　</a:t>
            </a:r>
            <a:endParaRPr lang="zh-CN" altLang="en-US" dirty="0"/>
          </a:p>
        </p:txBody>
      </p:sp>
    </p:spTree>
    <p:extLst>
      <p:ext uri="{BB962C8B-B14F-4D97-AF65-F5344CB8AC3E}">
        <p14:creationId xmlns:p14="http://schemas.microsoft.com/office/powerpoint/2010/main" val="3242157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barn(inVertical)">
                                      <p:cBhvr>
                                        <p:cTn id="10"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979" y="188641"/>
            <a:ext cx="10975658" cy="2160240"/>
          </a:xfrm>
        </p:spPr>
        <p:txBody>
          <a:bodyPr>
            <a:normAutofit lnSpcReduction="10000"/>
          </a:bodyPr>
          <a:lstStyle/>
          <a:p>
            <a:pPr indent="713740" algn="ctr"/>
            <a:endParaRPr lang="en-US" altLang="zh-CN" b="1" kern="100" dirty="0" smtClean="0">
              <a:solidFill>
                <a:srgbClr val="7030A0"/>
              </a:solidFill>
              <a:latin typeface="Times New Roman"/>
              <a:ea typeface="方正细黑一简体"/>
              <a:cs typeface="Courier New"/>
            </a:endParaRPr>
          </a:p>
          <a:p>
            <a:pPr indent="713740" algn="ctr"/>
            <a:r>
              <a:rPr lang="en-US" altLang="zh-CN" b="1" kern="100" dirty="0" smtClean="0">
                <a:solidFill>
                  <a:srgbClr val="7030A0"/>
                </a:solidFill>
                <a:latin typeface="Times New Roman"/>
                <a:ea typeface="方正细黑一简体"/>
                <a:cs typeface="Courier New"/>
              </a:rPr>
              <a:t> </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要点释解明</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r>
              <a:rPr lang="en-US" altLang="zh-CN" b="1" kern="100" dirty="0">
                <a:solidFill>
                  <a:srgbClr val="548DD4"/>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548DD4"/>
                </a:solidFill>
                <a:latin typeface="Times New Roman"/>
                <a:ea typeface="方正细黑一简体"/>
                <a:cs typeface="Times New Roman"/>
              </a:rPr>
              <a:t>闭合电路的欧姆定律的表达式</a:t>
            </a:r>
            <a:endParaRPr lang="zh-CN" altLang="zh-CN" sz="1050" kern="100" dirty="0">
              <a:effectLst/>
              <a:latin typeface="宋体"/>
              <a:cs typeface="Courier New"/>
            </a:endParaRPr>
          </a:p>
        </p:txBody>
      </p:sp>
      <p:graphicFrame>
        <p:nvGraphicFramePr>
          <p:cNvPr id="4" name="表格 3"/>
          <p:cNvGraphicFramePr>
            <a:graphicFrameLocks noGrp="1"/>
          </p:cNvGraphicFramePr>
          <p:nvPr>
            <p:extLst>
              <p:ext uri="{D42A27DB-BD31-4B8C-83A1-F6EECF244321}">
                <p14:modId xmlns:p14="http://schemas.microsoft.com/office/powerpoint/2010/main" val="2165144072"/>
              </p:ext>
            </p:extLst>
          </p:nvPr>
        </p:nvGraphicFramePr>
        <p:xfrm>
          <a:off x="913012" y="2392288"/>
          <a:ext cx="10657184" cy="4061048"/>
        </p:xfrm>
        <a:graphic>
          <a:graphicData uri="http://schemas.openxmlformats.org/drawingml/2006/table">
            <a:tbl>
              <a:tblPr/>
              <a:tblGrid>
                <a:gridCol w="2664295"/>
                <a:gridCol w="4464496"/>
                <a:gridCol w="3528393"/>
              </a:tblGrid>
              <a:tr h="377164">
                <a:tc>
                  <a:txBody>
                    <a:bodyPr/>
                    <a:lstStyle/>
                    <a:p>
                      <a:pPr algn="ctr">
                        <a:lnSpc>
                          <a:spcPct val="150000"/>
                        </a:lnSpc>
                        <a:spcAft>
                          <a:spcPts val="0"/>
                        </a:spcAft>
                      </a:pPr>
                      <a:r>
                        <a:rPr lang="zh-CN" sz="2800" b="1" kern="100" dirty="0">
                          <a:effectLst/>
                          <a:latin typeface="Times New Roman"/>
                          <a:ea typeface="方正细黑一简体"/>
                          <a:cs typeface="Times New Roman"/>
                        </a:rPr>
                        <a:t>表达式</a:t>
                      </a:r>
                      <a:endParaRPr lang="zh-CN" sz="2800" kern="100" dirty="0">
                        <a:effectLst/>
                        <a:latin typeface="宋体"/>
                        <a:cs typeface="Courier New"/>
                      </a:endParaRPr>
                    </a:p>
                  </a:txBody>
                  <a:tcPr marL="40410" marR="4041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zh-CN" sz="2800" b="1" kern="100">
                          <a:effectLst/>
                          <a:latin typeface="Times New Roman"/>
                          <a:ea typeface="方正细黑一简体"/>
                          <a:cs typeface="Times New Roman"/>
                        </a:rPr>
                        <a:t>物理意义</a:t>
                      </a:r>
                      <a:endParaRPr lang="zh-CN" sz="2800" kern="100">
                        <a:effectLst/>
                        <a:latin typeface="宋体"/>
                        <a:cs typeface="Courier New"/>
                      </a:endParaRPr>
                    </a:p>
                  </a:txBody>
                  <a:tcPr marL="40410" marR="4041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zh-CN" sz="2800" b="1" kern="100">
                          <a:effectLst/>
                          <a:latin typeface="Times New Roman"/>
                          <a:ea typeface="方正细黑一简体"/>
                          <a:cs typeface="Times New Roman"/>
                        </a:rPr>
                        <a:t>适用条件</a:t>
                      </a:r>
                      <a:endParaRPr lang="zh-CN" sz="2800" kern="100">
                        <a:effectLst/>
                        <a:latin typeface="宋体"/>
                        <a:cs typeface="Courier New"/>
                      </a:endParaRPr>
                    </a:p>
                  </a:txBody>
                  <a:tcPr marL="40410" marR="4041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1332736">
                <a:tc>
                  <a:txBody>
                    <a:bodyPr/>
                    <a:lstStyle/>
                    <a:p>
                      <a:pPr algn="l">
                        <a:lnSpc>
                          <a:spcPct val="150000"/>
                        </a:lnSpc>
                        <a:spcAft>
                          <a:spcPts val="0"/>
                        </a:spcAft>
                      </a:pPr>
                      <a:r>
                        <a:rPr lang="en-US" sz="2800" b="1" i="1" kern="100" dirty="0" smtClean="0">
                          <a:effectLst/>
                          <a:latin typeface="Times New Roman"/>
                          <a:ea typeface="方正细黑一简体"/>
                          <a:cs typeface="Courier New"/>
                        </a:rPr>
                        <a:t>      I</a:t>
                      </a:r>
                      <a:r>
                        <a:rPr lang="zh-CN" sz="2800" b="1" kern="100" dirty="0">
                          <a:effectLst/>
                          <a:latin typeface="Times New Roman"/>
                          <a:ea typeface="方正细黑一简体"/>
                          <a:cs typeface="Times New Roman"/>
                        </a:rPr>
                        <a:t>＝</a:t>
                      </a:r>
                      <a:endParaRPr lang="zh-CN" sz="2800" kern="100" dirty="0">
                        <a:effectLst/>
                        <a:latin typeface="宋体"/>
                        <a:cs typeface="Courier New"/>
                      </a:endParaRPr>
                    </a:p>
                  </a:txBody>
                  <a:tcPr marL="40410" marR="4041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zh-CN" sz="2800" b="1" kern="100" dirty="0">
                          <a:effectLst/>
                          <a:latin typeface="Times New Roman"/>
                          <a:ea typeface="方正细黑一简体"/>
                          <a:cs typeface="Times New Roman"/>
                        </a:rPr>
                        <a:t>电流与电源电动势成正比，与电路总电阻成反比</a:t>
                      </a:r>
                      <a:endParaRPr lang="zh-CN" sz="2800" kern="100" dirty="0">
                        <a:effectLst/>
                        <a:latin typeface="宋体"/>
                        <a:cs typeface="Courier New"/>
                      </a:endParaRPr>
                    </a:p>
                  </a:txBody>
                  <a:tcPr marL="40410" marR="4041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zh-CN" sz="2800" b="1" kern="100">
                          <a:effectLst/>
                          <a:latin typeface="Times New Roman"/>
                          <a:ea typeface="方正细黑一简体"/>
                          <a:cs typeface="Times New Roman"/>
                        </a:rPr>
                        <a:t>纯电阻电路</a:t>
                      </a:r>
                      <a:endParaRPr lang="zh-CN" sz="2800" kern="100">
                        <a:effectLst/>
                        <a:latin typeface="宋体"/>
                        <a:cs typeface="Courier New"/>
                      </a:endParaRPr>
                    </a:p>
                  </a:txBody>
                  <a:tcPr marL="40410" marR="4041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2088232">
                <a:tc>
                  <a:txBody>
                    <a:bodyPr/>
                    <a:lstStyle/>
                    <a:p>
                      <a:pPr algn="ctr">
                        <a:lnSpc>
                          <a:spcPct val="150000"/>
                        </a:lnSpc>
                        <a:spcAft>
                          <a:spcPts val="0"/>
                        </a:spcAft>
                      </a:pPr>
                      <a:r>
                        <a:rPr lang="en-US" sz="2800" b="1" i="1" kern="100" dirty="0">
                          <a:effectLst/>
                          <a:latin typeface="Times New Roman"/>
                          <a:ea typeface="方正细黑一简体"/>
                          <a:cs typeface="Courier New"/>
                        </a:rPr>
                        <a:t>E</a:t>
                      </a:r>
                      <a:r>
                        <a:rPr lang="zh-CN" sz="2800" b="1" kern="100" dirty="0">
                          <a:effectLst/>
                          <a:latin typeface="Times New Roman"/>
                          <a:ea typeface="方正细黑一简体"/>
                          <a:cs typeface="Times New Roman"/>
                        </a:rPr>
                        <a:t>＝</a:t>
                      </a:r>
                      <a:r>
                        <a:rPr lang="en-US" sz="2800" b="1" i="1" kern="100" dirty="0">
                          <a:effectLst/>
                          <a:latin typeface="Times New Roman"/>
                          <a:ea typeface="方正细黑一简体"/>
                          <a:cs typeface="Courier New"/>
                        </a:rPr>
                        <a:t>I</a:t>
                      </a:r>
                      <a:r>
                        <a:rPr lang="en-US" sz="2800" b="1" kern="100" dirty="0">
                          <a:effectLst/>
                          <a:latin typeface="Times New Roman"/>
                          <a:ea typeface="方正细黑一简体"/>
                          <a:cs typeface="Courier New"/>
                        </a:rPr>
                        <a:t>(</a:t>
                      </a:r>
                      <a:r>
                        <a:rPr lang="en-US" sz="2800" b="1" i="1" kern="100" dirty="0">
                          <a:effectLst/>
                          <a:latin typeface="Times New Roman"/>
                          <a:ea typeface="方正细黑一简体"/>
                          <a:cs typeface="Courier New"/>
                        </a:rPr>
                        <a:t>R</a:t>
                      </a:r>
                      <a:r>
                        <a:rPr lang="zh-CN" sz="2800" b="1" kern="100" dirty="0">
                          <a:effectLst/>
                          <a:latin typeface="Times New Roman"/>
                          <a:ea typeface="方正细黑一简体"/>
                          <a:cs typeface="Times New Roman"/>
                        </a:rPr>
                        <a:t>＋</a:t>
                      </a:r>
                      <a:r>
                        <a:rPr lang="en-US" sz="2800" b="1" i="1" kern="100" dirty="0">
                          <a:effectLst/>
                          <a:latin typeface="Times New Roman"/>
                          <a:ea typeface="方正细黑一简体"/>
                          <a:cs typeface="Courier New"/>
                        </a:rPr>
                        <a:t>r</a:t>
                      </a:r>
                      <a:r>
                        <a:rPr lang="en-US" sz="2800" b="1" kern="100" dirty="0" smtClean="0">
                          <a:effectLst/>
                          <a:latin typeface="Times New Roman"/>
                          <a:ea typeface="方正细黑一简体"/>
                          <a:cs typeface="Courier New"/>
                        </a:rPr>
                        <a:t>)</a:t>
                      </a:r>
                      <a:r>
                        <a:rPr lang="zh-CN" altLang="zh-CN" sz="2800" b="1" kern="100" dirty="0" smtClean="0">
                          <a:effectLst/>
                          <a:latin typeface="宋体"/>
                          <a:cs typeface="宋体"/>
                        </a:rPr>
                        <a:t> ①</a:t>
                      </a:r>
                      <a:endParaRPr lang="zh-CN" sz="2800" kern="100" dirty="0">
                        <a:effectLst/>
                        <a:latin typeface="宋体"/>
                        <a:cs typeface="Courier New"/>
                      </a:endParaRPr>
                    </a:p>
                    <a:p>
                      <a:pPr algn="ctr">
                        <a:lnSpc>
                          <a:spcPct val="150000"/>
                        </a:lnSpc>
                        <a:spcAft>
                          <a:spcPts val="0"/>
                        </a:spcAft>
                      </a:pPr>
                      <a:r>
                        <a:rPr lang="en-US" sz="2800" b="1" i="1" kern="100" dirty="0">
                          <a:effectLst/>
                          <a:latin typeface="Times New Roman"/>
                          <a:ea typeface="方正细黑一简体"/>
                          <a:cs typeface="Courier New"/>
                        </a:rPr>
                        <a:t>E</a:t>
                      </a:r>
                      <a:r>
                        <a:rPr lang="zh-CN" sz="2800" b="1" kern="100" dirty="0">
                          <a:effectLst/>
                          <a:latin typeface="Times New Roman"/>
                          <a:ea typeface="方正细黑一简体"/>
                          <a:cs typeface="Times New Roman"/>
                        </a:rPr>
                        <a:t>＝</a:t>
                      </a:r>
                      <a:r>
                        <a:rPr lang="en-US" sz="2800" b="1" i="1" kern="100" dirty="0">
                          <a:effectLst/>
                          <a:latin typeface="Times New Roman"/>
                          <a:ea typeface="方正细黑一简体"/>
                          <a:cs typeface="Courier New"/>
                        </a:rPr>
                        <a:t>U</a:t>
                      </a:r>
                      <a:r>
                        <a:rPr lang="zh-CN" sz="2800" b="1" kern="100" baseline="-25000" dirty="0">
                          <a:effectLst/>
                          <a:latin typeface="Times New Roman"/>
                          <a:ea typeface="方正细黑一简体"/>
                          <a:cs typeface="Times New Roman"/>
                        </a:rPr>
                        <a:t>外</a:t>
                      </a:r>
                      <a:r>
                        <a:rPr lang="zh-CN" sz="2800" b="1" kern="100" dirty="0">
                          <a:effectLst/>
                          <a:latin typeface="Times New Roman"/>
                          <a:ea typeface="方正细黑一简体"/>
                          <a:cs typeface="Times New Roman"/>
                        </a:rPr>
                        <a:t>＋</a:t>
                      </a:r>
                      <a:r>
                        <a:rPr lang="en-US" sz="2800" b="1" i="1" kern="100" dirty="0">
                          <a:effectLst/>
                          <a:latin typeface="Times New Roman"/>
                          <a:ea typeface="方正细黑一简体"/>
                          <a:cs typeface="Courier New"/>
                        </a:rPr>
                        <a:t>Ir</a:t>
                      </a:r>
                      <a:r>
                        <a:rPr lang="zh-CN" sz="2800" b="1" kern="100" dirty="0">
                          <a:effectLst/>
                          <a:latin typeface="宋体"/>
                          <a:cs typeface="宋体"/>
                        </a:rPr>
                        <a:t>②</a:t>
                      </a:r>
                      <a:endParaRPr lang="zh-CN" sz="2800" kern="100" dirty="0">
                        <a:effectLst/>
                        <a:latin typeface="宋体"/>
                        <a:cs typeface="Courier New"/>
                      </a:endParaRPr>
                    </a:p>
                    <a:p>
                      <a:pPr algn="ctr">
                        <a:lnSpc>
                          <a:spcPct val="150000"/>
                        </a:lnSpc>
                        <a:spcAft>
                          <a:spcPts val="0"/>
                        </a:spcAft>
                      </a:pPr>
                      <a:r>
                        <a:rPr lang="en-US" sz="2800" b="1" i="1" kern="100" dirty="0">
                          <a:effectLst/>
                          <a:latin typeface="Times New Roman"/>
                          <a:ea typeface="方正细黑一简体"/>
                          <a:cs typeface="Courier New"/>
                        </a:rPr>
                        <a:t>E</a:t>
                      </a:r>
                      <a:r>
                        <a:rPr lang="zh-CN" sz="2800" b="1" kern="100" dirty="0">
                          <a:effectLst/>
                          <a:latin typeface="Times New Roman"/>
                          <a:ea typeface="方正细黑一简体"/>
                          <a:cs typeface="Times New Roman"/>
                        </a:rPr>
                        <a:t>＝</a:t>
                      </a:r>
                      <a:r>
                        <a:rPr lang="en-US" sz="2800" b="1" i="1" kern="100" dirty="0">
                          <a:effectLst/>
                          <a:latin typeface="Times New Roman"/>
                          <a:ea typeface="方正细黑一简体"/>
                          <a:cs typeface="Courier New"/>
                        </a:rPr>
                        <a:t>U</a:t>
                      </a:r>
                      <a:r>
                        <a:rPr lang="zh-CN" sz="2800" b="1" kern="100" baseline="-25000" dirty="0">
                          <a:effectLst/>
                          <a:latin typeface="Times New Roman"/>
                          <a:ea typeface="方正细黑一简体"/>
                          <a:cs typeface="Times New Roman"/>
                        </a:rPr>
                        <a:t>外</a:t>
                      </a:r>
                      <a:r>
                        <a:rPr lang="zh-CN" sz="2800" b="1" kern="100" dirty="0">
                          <a:effectLst/>
                          <a:latin typeface="Times New Roman"/>
                          <a:ea typeface="方正细黑一简体"/>
                          <a:cs typeface="Times New Roman"/>
                        </a:rPr>
                        <a:t>＋</a:t>
                      </a:r>
                      <a:r>
                        <a:rPr lang="en-US" sz="2800" b="1" i="1" kern="100" dirty="0">
                          <a:effectLst/>
                          <a:latin typeface="Times New Roman"/>
                          <a:ea typeface="方正细黑一简体"/>
                          <a:cs typeface="Courier New"/>
                        </a:rPr>
                        <a:t>U</a:t>
                      </a:r>
                      <a:r>
                        <a:rPr lang="zh-CN" sz="2800" b="1" kern="100" baseline="-25000" dirty="0">
                          <a:effectLst/>
                          <a:latin typeface="Times New Roman"/>
                          <a:ea typeface="方正细黑一简体"/>
                          <a:cs typeface="Times New Roman"/>
                        </a:rPr>
                        <a:t>内</a:t>
                      </a:r>
                      <a:r>
                        <a:rPr lang="zh-CN" sz="2800" b="1" kern="100" dirty="0">
                          <a:effectLst/>
                          <a:latin typeface="宋体"/>
                          <a:cs typeface="宋体"/>
                        </a:rPr>
                        <a:t>③</a:t>
                      </a:r>
                      <a:endParaRPr lang="zh-CN" sz="2800" kern="100" dirty="0">
                        <a:effectLst/>
                        <a:latin typeface="宋体"/>
                        <a:cs typeface="Courier New"/>
                      </a:endParaRPr>
                    </a:p>
                  </a:txBody>
                  <a:tcPr marL="40410" marR="4041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zh-CN" sz="2800" b="1" kern="100" dirty="0">
                          <a:effectLst/>
                          <a:latin typeface="Times New Roman"/>
                          <a:ea typeface="方正细黑一简体"/>
                          <a:cs typeface="Times New Roman"/>
                        </a:rPr>
                        <a:t>电源电动势在数值上等于电路中内、外电压之和</a:t>
                      </a:r>
                      <a:endParaRPr lang="zh-CN" sz="2800" kern="100" dirty="0">
                        <a:effectLst/>
                        <a:latin typeface="宋体"/>
                        <a:cs typeface="Courier New"/>
                      </a:endParaRPr>
                    </a:p>
                  </a:txBody>
                  <a:tcPr marL="40410" marR="4041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50000"/>
                        </a:lnSpc>
                        <a:spcAft>
                          <a:spcPts val="0"/>
                        </a:spcAft>
                      </a:pPr>
                      <a:r>
                        <a:rPr lang="zh-CN" sz="2800" b="1" kern="100" dirty="0">
                          <a:effectLst/>
                          <a:latin typeface="宋体"/>
                          <a:cs typeface="宋体"/>
                        </a:rPr>
                        <a:t>①</a:t>
                      </a:r>
                      <a:r>
                        <a:rPr lang="zh-CN" sz="2800" b="1" kern="100" dirty="0">
                          <a:effectLst/>
                          <a:latin typeface="Times New Roman"/>
                          <a:ea typeface="方正细黑一简体"/>
                          <a:cs typeface="Times New Roman"/>
                        </a:rPr>
                        <a:t>式适用于纯电阻电路；</a:t>
                      </a:r>
                      <a:r>
                        <a:rPr lang="zh-CN" sz="2800" b="1" kern="100" dirty="0">
                          <a:effectLst/>
                          <a:latin typeface="宋体"/>
                          <a:cs typeface="宋体"/>
                        </a:rPr>
                        <a:t>②③</a:t>
                      </a:r>
                      <a:r>
                        <a:rPr lang="zh-CN" sz="2800" b="1" kern="100" dirty="0">
                          <a:effectLst/>
                          <a:latin typeface="Times New Roman"/>
                          <a:ea typeface="方正细黑一简体"/>
                          <a:cs typeface="Times New Roman"/>
                        </a:rPr>
                        <a:t>式普遍适用</a:t>
                      </a:r>
                      <a:endParaRPr lang="zh-CN" sz="2800" kern="100" dirty="0">
                        <a:effectLst/>
                        <a:latin typeface="宋体"/>
                        <a:cs typeface="Courier New"/>
                      </a:endParaRPr>
                    </a:p>
                  </a:txBody>
                  <a:tcPr marL="40410" marR="4041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bl>
          </a:graphicData>
        </a:graphic>
      </p:graphicFrame>
      <p:graphicFrame>
        <p:nvGraphicFramePr>
          <p:cNvPr id="5" name="对象 4"/>
          <p:cNvGraphicFramePr>
            <a:graphicFrameLocks noChangeAspect="1"/>
          </p:cNvGraphicFramePr>
          <p:nvPr>
            <p:extLst>
              <p:ext uri="{D42A27DB-BD31-4B8C-83A1-F6EECF244321}">
                <p14:modId xmlns:p14="http://schemas.microsoft.com/office/powerpoint/2010/main" val="2015537656"/>
              </p:ext>
            </p:extLst>
          </p:nvPr>
        </p:nvGraphicFramePr>
        <p:xfrm>
          <a:off x="2137147" y="3284984"/>
          <a:ext cx="825500" cy="992188"/>
        </p:xfrm>
        <a:graphic>
          <a:graphicData uri="http://schemas.openxmlformats.org/presentationml/2006/ole">
            <mc:AlternateContent xmlns:mc="http://schemas.openxmlformats.org/markup-compatibility/2006">
              <mc:Choice xmlns:v="urn:schemas-microsoft-com:vml" Requires="v">
                <p:oleObj spid="_x0000_s15366" name="文档" r:id="rId3" imgW="843870" imgH="1001854" progId="Word.Document.12">
                  <p:embed/>
                </p:oleObj>
              </mc:Choice>
              <mc:Fallback>
                <p:oleObj name="文档" r:id="rId3" imgW="843870" imgH="1001854" progId="Word.Document.12">
                  <p:embed/>
                  <p:pic>
                    <p:nvPicPr>
                      <p:cNvPr id="0" name=""/>
                      <p:cNvPicPr/>
                      <p:nvPr/>
                    </p:nvPicPr>
                    <p:blipFill>
                      <a:blip r:embed="rId4"/>
                      <a:stretch>
                        <a:fillRect/>
                      </a:stretch>
                    </p:blipFill>
                    <p:spPr>
                      <a:xfrm>
                        <a:off x="2137147" y="3284984"/>
                        <a:ext cx="825500" cy="992188"/>
                      </a:xfrm>
                      <a:prstGeom prst="rect">
                        <a:avLst/>
                      </a:prstGeom>
                    </p:spPr>
                  </p:pic>
                </p:oleObj>
              </mc:Fallback>
            </mc:AlternateContent>
          </a:graphicData>
        </a:graphic>
      </p:graphicFrame>
      <p:sp>
        <p:nvSpPr>
          <p:cNvPr id="6" name="矩形 5"/>
          <p:cNvSpPr/>
          <p:nvPr/>
        </p:nvSpPr>
        <p:spPr>
          <a:xfrm>
            <a:off x="0" y="-27384"/>
            <a:ext cx="12195175" cy="72008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0" y="-27384"/>
            <a:ext cx="2682769" cy="720080"/>
          </a:xfrm>
          <a:prstGeom prst="rect">
            <a:avLst/>
          </a:prstGeom>
          <a:solidFill>
            <a:srgbClr val="4172AD"/>
          </a:solidFill>
          <a:ln>
            <a:solidFill>
              <a:srgbClr val="3E6C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08955" y="-45968"/>
            <a:ext cx="10369340" cy="664028"/>
          </a:xfrm>
          <a:prstGeom prst="rect">
            <a:avLst/>
          </a:prstGeom>
        </p:spPr>
        <p:txBody>
          <a:bodyPr wrap="square">
            <a:spAutoFit/>
          </a:bodyPr>
          <a:lstStyle/>
          <a:p>
            <a:pPr lvl="0">
              <a:lnSpc>
                <a:spcPct val="150000"/>
              </a:lnSpc>
              <a:spcBef>
                <a:spcPct val="20000"/>
              </a:spcBef>
            </a:pPr>
            <a:r>
              <a:rPr lang="zh-CN" altLang="en-US" sz="2800" b="1" kern="100" spc="300" dirty="0" smtClean="0">
                <a:solidFill>
                  <a:schemeClr val="bg1"/>
                </a:solidFill>
                <a:latin typeface="Times New Roman" panose="02020603050405020304" pitchFamily="18" charset="0"/>
                <a:ea typeface="方正细黑一简体"/>
                <a:cs typeface="Times New Roman" panose="02020603050405020304" pitchFamily="18" charset="0"/>
              </a:rPr>
              <a:t>强化点</a:t>
            </a:r>
            <a:r>
              <a:rPr lang="en-US" altLang="zh-CN" sz="2800" b="1" kern="100" spc="300" dirty="0" smtClean="0">
                <a:solidFill>
                  <a:schemeClr val="bg1"/>
                </a:solidFill>
                <a:latin typeface="Times New Roman" panose="02020603050405020304" pitchFamily="18" charset="0"/>
                <a:ea typeface="方正细黑一简体"/>
                <a:cs typeface="Times New Roman" panose="02020603050405020304" pitchFamily="18" charset="0"/>
              </a:rPr>
              <a:t>(</a:t>
            </a:r>
            <a:r>
              <a:rPr lang="zh-CN" altLang="en-US" sz="2800" b="1" kern="100" spc="300" dirty="0" smtClean="0">
                <a:solidFill>
                  <a:schemeClr val="bg1"/>
                </a:solidFill>
                <a:latin typeface="Times New Roman" panose="02020603050405020304" pitchFamily="18" charset="0"/>
                <a:ea typeface="方正细黑一简体"/>
                <a:cs typeface="Times New Roman" panose="02020603050405020304" pitchFamily="18" charset="0"/>
              </a:rPr>
              <a:t>二</a:t>
            </a:r>
            <a:r>
              <a:rPr lang="en-US" altLang="zh-CN" sz="2800" b="1" kern="100" spc="300" dirty="0" smtClean="0">
                <a:solidFill>
                  <a:schemeClr val="bg1"/>
                </a:solidFill>
                <a:latin typeface="Times New Roman" panose="02020603050405020304" pitchFamily="18" charset="0"/>
                <a:ea typeface="方正细黑一简体"/>
                <a:cs typeface="Times New Roman" panose="02020603050405020304" pitchFamily="18" charset="0"/>
              </a:rPr>
              <a:t>)</a:t>
            </a:r>
            <a:r>
              <a:rPr lang="zh-CN" altLang="en-US" sz="2800" b="1" kern="100" spc="300" dirty="0" smtClean="0">
                <a:solidFill>
                  <a:schemeClr val="bg1"/>
                </a:solidFill>
                <a:latin typeface="Times New Roman" panose="02020603050405020304" pitchFamily="18" charset="0"/>
                <a:ea typeface="方正细黑一简体"/>
                <a:cs typeface="Times New Roman" panose="02020603050405020304" pitchFamily="18" charset="0"/>
              </a:rPr>
              <a:t>　                </a:t>
            </a:r>
            <a:r>
              <a:rPr lang="zh-CN" altLang="zh-CN" sz="2800" b="1" kern="100" dirty="0" smtClean="0">
                <a:latin typeface="Times New Roman"/>
                <a:ea typeface="方正细黑一简体"/>
                <a:cs typeface="Times New Roman"/>
              </a:rPr>
              <a:t>闭</a:t>
            </a:r>
            <a:r>
              <a:rPr lang="zh-CN" altLang="zh-CN" sz="2800" b="1" kern="100" dirty="0">
                <a:latin typeface="Times New Roman"/>
                <a:ea typeface="方正细黑一简体"/>
                <a:cs typeface="Times New Roman"/>
              </a:rPr>
              <a:t>合电路的欧姆定律</a:t>
            </a:r>
            <a:endParaRPr lang="zh-CN" altLang="zh-CN" sz="1050" kern="100" dirty="0">
              <a:latin typeface="宋体"/>
              <a:cs typeface="Courier New"/>
            </a:endParaRPr>
          </a:p>
        </p:txBody>
      </p:sp>
    </p:spTree>
    <p:extLst>
      <p:ext uri="{BB962C8B-B14F-4D97-AF65-F5344CB8AC3E}">
        <p14:creationId xmlns:p14="http://schemas.microsoft.com/office/powerpoint/2010/main" val="320094187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p:cNvGraphicFramePr>
            <a:graphicFrameLocks noChangeAspect="1"/>
          </p:cNvGraphicFramePr>
          <p:nvPr>
            <p:extLst>
              <p:ext uri="{D42A27DB-BD31-4B8C-83A1-F6EECF244321}">
                <p14:modId xmlns:p14="http://schemas.microsoft.com/office/powerpoint/2010/main" val="4220753743"/>
              </p:ext>
            </p:extLst>
          </p:nvPr>
        </p:nvGraphicFramePr>
        <p:xfrm>
          <a:off x="852488" y="1246188"/>
          <a:ext cx="10490200" cy="4365625"/>
        </p:xfrm>
        <a:graphic>
          <a:graphicData uri="http://schemas.openxmlformats.org/presentationml/2006/ole">
            <mc:AlternateContent xmlns:mc="http://schemas.openxmlformats.org/markup-compatibility/2006">
              <mc:Choice xmlns:v="urn:schemas-microsoft-com:vml" Requires="v">
                <p:oleObj spid="_x0000_s16390" name="文档" r:id="rId3" imgW="10490941" imgH="4365850" progId="Word.Document.12">
                  <p:embed/>
                </p:oleObj>
              </mc:Choice>
              <mc:Fallback>
                <p:oleObj name="文档" r:id="rId3" imgW="10490941" imgH="4365850" progId="Word.Document.12">
                  <p:embed/>
                  <p:pic>
                    <p:nvPicPr>
                      <p:cNvPr id="0" name=""/>
                      <p:cNvPicPr/>
                      <p:nvPr/>
                    </p:nvPicPr>
                    <p:blipFill>
                      <a:blip r:embed="rId4"/>
                      <a:stretch>
                        <a:fillRect/>
                      </a:stretch>
                    </p:blipFill>
                    <p:spPr>
                      <a:xfrm>
                        <a:off x="852488" y="1246188"/>
                        <a:ext cx="10490200" cy="4365625"/>
                      </a:xfrm>
                      <a:prstGeom prst="rect">
                        <a:avLst/>
                      </a:prstGeom>
                    </p:spPr>
                  </p:pic>
                </p:oleObj>
              </mc:Fallback>
            </mc:AlternateContent>
          </a:graphicData>
        </a:graphic>
      </p:graphicFrame>
    </p:spTree>
    <p:extLst>
      <p:ext uri="{BB962C8B-B14F-4D97-AF65-F5344CB8AC3E}">
        <p14:creationId xmlns:p14="http://schemas.microsoft.com/office/powerpoint/2010/main" val="63882601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260648"/>
            <a:ext cx="10975658" cy="6192687"/>
          </a:xfrm>
        </p:spPr>
        <p:txBody>
          <a:bodyPr>
            <a:normAutofit/>
          </a:bodyPr>
          <a:lstStyle/>
          <a:p>
            <a:pPr indent="713740" algn="just"/>
            <a:r>
              <a:rPr lang="zh-CN" altLang="zh-CN" b="1" kern="100" dirty="0">
                <a:latin typeface="宋体"/>
                <a:cs typeface="宋体"/>
              </a:rPr>
              <a:t>②</a:t>
            </a:r>
            <a:r>
              <a:rPr lang="zh-CN" altLang="zh-CN" b="1" kern="100" dirty="0">
                <a:latin typeface="Times New Roman"/>
                <a:ea typeface="方正细黑一简体"/>
                <a:cs typeface="Times New Roman"/>
              </a:rPr>
              <a:t>特点：由公式可知，随着外电阻增大，路端电压增大。当外电路断路时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外电阻无穷大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，路端电压</a:t>
            </a:r>
            <a:r>
              <a:rPr lang="en-US" altLang="zh-CN" b="1" i="1" kern="100" dirty="0">
                <a:latin typeface="Times New Roman"/>
                <a:ea typeface="方正细黑一简体"/>
                <a:cs typeface="Courier New"/>
              </a:rPr>
              <a:t>U</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；当外电路短路时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外电阻等于零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，路端电压</a:t>
            </a:r>
            <a:r>
              <a:rPr lang="en-US" altLang="zh-CN" b="1" i="1" kern="100" dirty="0">
                <a:latin typeface="Times New Roman"/>
                <a:ea typeface="方正细黑一简体"/>
                <a:cs typeface="Courier New"/>
              </a:rPr>
              <a:t>U</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路端电压与电流的关系</a:t>
            </a:r>
            <a:endParaRPr lang="zh-CN" altLang="zh-CN" sz="1050" kern="100" dirty="0">
              <a:latin typeface="宋体"/>
              <a:cs typeface="Courier New"/>
            </a:endParaRPr>
          </a:p>
          <a:p>
            <a:pPr indent="713740" algn="just"/>
            <a:r>
              <a:rPr lang="zh-CN" altLang="zh-CN" b="1" kern="100" dirty="0">
                <a:latin typeface="宋体"/>
                <a:cs typeface="宋体"/>
              </a:rPr>
              <a:t>①</a:t>
            </a:r>
            <a:r>
              <a:rPr lang="zh-CN" altLang="zh-CN" b="1" kern="100" dirty="0">
                <a:latin typeface="Times New Roman"/>
                <a:ea typeface="方正细黑一简体"/>
                <a:cs typeface="Times New Roman"/>
              </a:rPr>
              <a:t>公式：</a:t>
            </a:r>
            <a:r>
              <a:rPr lang="en-US" altLang="zh-CN" b="1" i="1" kern="100" dirty="0">
                <a:latin typeface="Times New Roman"/>
                <a:ea typeface="方正细黑一简体"/>
                <a:cs typeface="Courier New"/>
              </a:rPr>
              <a:t>U</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Ir</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r>
              <a:rPr lang="zh-CN" altLang="zh-CN" b="1" kern="100" dirty="0">
                <a:latin typeface="宋体"/>
                <a:cs typeface="宋体"/>
              </a:rPr>
              <a:t>②</a:t>
            </a:r>
            <a:r>
              <a:rPr lang="zh-CN" altLang="zh-CN" b="1" kern="100" dirty="0">
                <a:latin typeface="Times New Roman"/>
                <a:ea typeface="方正细黑一简体"/>
                <a:cs typeface="Times New Roman"/>
              </a:rPr>
              <a:t>电源的</a:t>
            </a:r>
            <a:r>
              <a:rPr lang="en-US" altLang="zh-CN" b="1" i="1" kern="100" dirty="0">
                <a:latin typeface="Times New Roman"/>
                <a:ea typeface="方正细黑一简体"/>
                <a:cs typeface="Courier New"/>
              </a:rPr>
              <a:t>U</a:t>
            </a:r>
            <a:r>
              <a:rPr lang="en-US" altLang="zh-CN" b="1" kern="100" dirty="0">
                <a:latin typeface="Times New Roman"/>
                <a:ea typeface="方正细黑一简体"/>
                <a:cs typeface="Courier New"/>
              </a:rPr>
              <a:t></a:t>
            </a:r>
            <a:r>
              <a:rPr lang="en-US" altLang="zh-CN" b="1" i="1" kern="100" dirty="0">
                <a:latin typeface="Times New Roman"/>
                <a:ea typeface="方正细黑一简体"/>
                <a:cs typeface="Courier New"/>
              </a:rPr>
              <a:t>I</a:t>
            </a:r>
            <a:r>
              <a:rPr lang="zh-CN" altLang="zh-CN" b="1" kern="100" dirty="0">
                <a:latin typeface="Times New Roman"/>
                <a:ea typeface="方正细黑一简体"/>
                <a:cs typeface="Times New Roman"/>
              </a:rPr>
              <a:t>图像：如图所示是一条倾斜的直线。结合公式可知，图像中</a:t>
            </a:r>
            <a:r>
              <a:rPr lang="en-US" altLang="zh-CN" b="1" i="1" kern="100" dirty="0">
                <a:latin typeface="Times New Roman"/>
                <a:ea typeface="方正细黑一简体"/>
                <a:cs typeface="Courier New"/>
              </a:rPr>
              <a:t>U</a:t>
            </a:r>
            <a:r>
              <a:rPr lang="zh-CN" altLang="zh-CN" b="1" kern="100" dirty="0">
                <a:latin typeface="Times New Roman"/>
                <a:ea typeface="方正细黑一简体"/>
                <a:cs typeface="Times New Roman"/>
              </a:rPr>
              <a:t>轴截距表示电源电动势</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I</a:t>
            </a:r>
            <a:r>
              <a:rPr lang="zh-CN" altLang="zh-CN" b="1" kern="100" dirty="0">
                <a:latin typeface="Times New Roman"/>
                <a:ea typeface="方正细黑一简体"/>
                <a:cs typeface="Times New Roman"/>
              </a:rPr>
              <a:t>轴截距</a:t>
            </a:r>
            <a:r>
              <a:rPr lang="en-US" altLang="zh-CN" b="1" i="1" kern="100" dirty="0">
                <a:latin typeface="Times New Roman"/>
                <a:ea typeface="方正细黑一简体"/>
                <a:cs typeface="Courier New"/>
              </a:rPr>
              <a:t>I</a:t>
            </a:r>
            <a:r>
              <a:rPr lang="en-US" altLang="zh-CN" b="1" kern="100" baseline="-25000" dirty="0">
                <a:latin typeface="Times New Roman"/>
                <a:ea typeface="方正细黑一简体"/>
                <a:cs typeface="Courier New"/>
              </a:rPr>
              <a:t>0</a:t>
            </a:r>
            <a:r>
              <a:rPr lang="zh-CN" altLang="zh-CN" b="1" kern="100" dirty="0">
                <a:latin typeface="Times New Roman"/>
                <a:ea typeface="方正细黑一简体"/>
                <a:cs typeface="Times New Roman"/>
              </a:rPr>
              <a:t>表示短路电流，斜率的绝对值表示电源的内阻</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pic>
        <p:nvPicPr>
          <p:cNvPr id="16386" name="Picture 2" descr="F:\人教物理必修第三册（合版）\21WLXKCXARJBS12-12.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7033691" y="1772816"/>
            <a:ext cx="1892674" cy="1777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914503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典例</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　如图所示的电路中，</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9 Ω</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30 Ω</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S</a:t>
            </a:r>
            <a:r>
              <a:rPr lang="zh-CN" altLang="zh-CN" b="1" kern="100" dirty="0">
                <a:latin typeface="Times New Roman"/>
                <a:ea typeface="方正细黑一简体"/>
                <a:cs typeface="Times New Roman"/>
              </a:rPr>
              <a:t>闭合时，电压表</a:t>
            </a:r>
            <a:r>
              <a:rPr lang="en-US" altLang="zh-CN" b="1" kern="100" dirty="0">
                <a:latin typeface="Times New Roman"/>
                <a:ea typeface="方正细黑一简体"/>
                <a:cs typeface="Courier New"/>
              </a:rPr>
              <a:t>V</a:t>
            </a:r>
            <a:r>
              <a:rPr lang="zh-CN" altLang="zh-CN" b="1" kern="100" dirty="0">
                <a:latin typeface="Times New Roman"/>
                <a:ea typeface="方正细黑一简体"/>
                <a:cs typeface="Times New Roman"/>
              </a:rPr>
              <a:t>的示数为</a:t>
            </a:r>
            <a:r>
              <a:rPr lang="en-US" altLang="zh-CN" b="1" kern="100" dirty="0">
                <a:latin typeface="Times New Roman"/>
                <a:ea typeface="方正细黑一简体"/>
                <a:cs typeface="Courier New"/>
              </a:rPr>
              <a:t>11.4 V</a:t>
            </a:r>
            <a:r>
              <a:rPr lang="zh-CN" altLang="zh-CN" b="1" kern="100" dirty="0">
                <a:latin typeface="Times New Roman"/>
                <a:ea typeface="方正细黑一简体"/>
                <a:cs typeface="Times New Roman"/>
              </a:rPr>
              <a:t>，电流表</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的示数为</a:t>
            </a:r>
            <a:r>
              <a:rPr lang="en-US" altLang="zh-CN" b="1" kern="100" dirty="0">
                <a:latin typeface="Times New Roman"/>
                <a:ea typeface="方正细黑一简体"/>
                <a:cs typeface="Courier New"/>
              </a:rPr>
              <a:t>0.2 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S</a:t>
            </a:r>
            <a:r>
              <a:rPr lang="zh-CN" altLang="zh-CN" b="1" kern="100" dirty="0">
                <a:latin typeface="Times New Roman"/>
                <a:ea typeface="方正细黑一简体"/>
                <a:cs typeface="Times New Roman"/>
              </a:rPr>
              <a:t>断开时，电流表</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的示数为</a:t>
            </a:r>
            <a:r>
              <a:rPr lang="en-US" altLang="zh-CN" b="1" kern="100" dirty="0">
                <a:latin typeface="Times New Roman"/>
                <a:ea typeface="方正细黑一简体"/>
                <a:cs typeface="Courier New"/>
              </a:rPr>
              <a:t>0.3 A</a:t>
            </a:r>
            <a:r>
              <a:rPr lang="zh-CN" altLang="zh-CN" b="1" kern="100" dirty="0">
                <a:latin typeface="Times New Roman"/>
                <a:ea typeface="方正细黑一简体"/>
                <a:cs typeface="Times New Roman"/>
              </a:rPr>
              <a:t>，电压表和电流表均为理想电表。求：</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电阻</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3</a:t>
            </a:r>
            <a:r>
              <a:rPr lang="zh-CN" altLang="zh-CN" b="1" kern="100" dirty="0">
                <a:latin typeface="Times New Roman"/>
                <a:ea typeface="方正细黑一简体"/>
                <a:cs typeface="Times New Roman"/>
              </a:rPr>
              <a:t>的阻值；</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电源的电动势</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和内阻</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pic>
        <p:nvPicPr>
          <p:cNvPr id="17410" name="Picture 2" descr="F:\人教物理必修第三册（合版）\23XKCWLRJBS12-7.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9121923" y="2564904"/>
            <a:ext cx="2148880" cy="2090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949245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p:cNvGraphicFramePr>
            <a:graphicFrameLocks noChangeAspect="1"/>
          </p:cNvGraphicFramePr>
          <p:nvPr>
            <p:extLst>
              <p:ext uri="{D42A27DB-BD31-4B8C-83A1-F6EECF244321}">
                <p14:modId xmlns:p14="http://schemas.microsoft.com/office/powerpoint/2010/main" val="2290140646"/>
              </p:ext>
            </p:extLst>
          </p:nvPr>
        </p:nvGraphicFramePr>
        <p:xfrm>
          <a:off x="852488" y="909638"/>
          <a:ext cx="10490200" cy="5038725"/>
        </p:xfrm>
        <a:graphic>
          <a:graphicData uri="http://schemas.openxmlformats.org/presentationml/2006/ole">
            <mc:AlternateContent xmlns:mc="http://schemas.openxmlformats.org/markup-compatibility/2006">
              <mc:Choice xmlns:v="urn:schemas-microsoft-com:vml" Requires="v">
                <p:oleObj spid="_x0000_s17414" name="文档" r:id="rId3" imgW="10490941" imgH="5038213" progId="Word.Document.12">
                  <p:embed/>
                </p:oleObj>
              </mc:Choice>
              <mc:Fallback>
                <p:oleObj name="文档" r:id="rId3" imgW="10490941" imgH="5038213" progId="Word.Document.12">
                  <p:embed/>
                  <p:pic>
                    <p:nvPicPr>
                      <p:cNvPr id="0" name=""/>
                      <p:cNvPicPr/>
                      <p:nvPr/>
                    </p:nvPicPr>
                    <p:blipFill>
                      <a:blip r:embed="rId4"/>
                      <a:stretch>
                        <a:fillRect/>
                      </a:stretch>
                    </p:blipFill>
                    <p:spPr>
                      <a:xfrm>
                        <a:off x="852488" y="909638"/>
                        <a:ext cx="10490200" cy="5038725"/>
                      </a:xfrm>
                      <a:prstGeom prst="rect">
                        <a:avLst/>
                      </a:prstGeom>
                    </p:spPr>
                  </p:pic>
                </p:oleObj>
              </mc:Fallback>
            </mc:AlternateContent>
          </a:graphicData>
        </a:graphic>
      </p:graphicFrame>
    </p:spTree>
    <p:extLst>
      <p:ext uri="{BB962C8B-B14F-4D97-AF65-F5344CB8AC3E}">
        <p14:creationId xmlns:p14="http://schemas.microsoft.com/office/powerpoint/2010/main" val="118697761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p:cNvGraphicFramePr>
            <a:graphicFrameLocks noChangeAspect="1"/>
          </p:cNvGraphicFramePr>
          <p:nvPr>
            <p:extLst>
              <p:ext uri="{D42A27DB-BD31-4B8C-83A1-F6EECF244321}">
                <p14:modId xmlns:p14="http://schemas.microsoft.com/office/powerpoint/2010/main" val="1298765081"/>
              </p:ext>
            </p:extLst>
          </p:nvPr>
        </p:nvGraphicFramePr>
        <p:xfrm>
          <a:off x="841003" y="548680"/>
          <a:ext cx="10490200" cy="5038725"/>
        </p:xfrm>
        <a:graphic>
          <a:graphicData uri="http://schemas.openxmlformats.org/presentationml/2006/ole">
            <mc:AlternateContent xmlns:mc="http://schemas.openxmlformats.org/markup-compatibility/2006">
              <mc:Choice xmlns:v="urn:schemas-microsoft-com:vml" Requires="v">
                <p:oleObj spid="_x0000_s18442" name="文档" r:id="rId3" imgW="10490941" imgH="5038213" progId="Word.Document.12">
                  <p:embed/>
                </p:oleObj>
              </mc:Choice>
              <mc:Fallback>
                <p:oleObj name="文档" r:id="rId3" imgW="10490941" imgH="5038213" progId="Word.Document.12">
                  <p:embed/>
                  <p:pic>
                    <p:nvPicPr>
                      <p:cNvPr id="0" name=""/>
                      <p:cNvPicPr/>
                      <p:nvPr/>
                    </p:nvPicPr>
                    <p:blipFill>
                      <a:blip r:embed="rId4"/>
                      <a:stretch>
                        <a:fillRect/>
                      </a:stretch>
                    </p:blipFill>
                    <p:spPr>
                      <a:xfrm>
                        <a:off x="841003" y="548680"/>
                        <a:ext cx="10490200" cy="5038725"/>
                      </a:xfrm>
                      <a:prstGeom prst="rect">
                        <a:avLst/>
                      </a:prstGeom>
                    </p:spPr>
                  </p:pic>
                </p:oleObj>
              </mc:Fallback>
            </mc:AlternateContent>
          </a:graphicData>
        </a:graphic>
      </p:graphicFrame>
      <p:graphicFrame>
        <p:nvGraphicFramePr>
          <p:cNvPr id="4" name="对象 3"/>
          <p:cNvGraphicFramePr>
            <a:graphicFrameLocks noChangeAspect="1"/>
          </p:cNvGraphicFramePr>
          <p:nvPr>
            <p:extLst>
              <p:ext uri="{D42A27DB-BD31-4B8C-83A1-F6EECF244321}">
                <p14:modId xmlns:p14="http://schemas.microsoft.com/office/powerpoint/2010/main" val="1004623115"/>
              </p:ext>
            </p:extLst>
          </p:nvPr>
        </p:nvGraphicFramePr>
        <p:xfrm>
          <a:off x="696987" y="5517232"/>
          <a:ext cx="10490200" cy="788987"/>
        </p:xfrm>
        <a:graphic>
          <a:graphicData uri="http://schemas.openxmlformats.org/presentationml/2006/ole">
            <mc:AlternateContent xmlns:mc="http://schemas.openxmlformats.org/markup-compatibility/2006">
              <mc:Choice xmlns:v="urn:schemas-microsoft-com:vml" Requires="v">
                <p:oleObj spid="_x0000_s18443" name="文档" r:id="rId5" imgW="10490941" imgH="788809" progId="Word.Document.12">
                  <p:embed/>
                </p:oleObj>
              </mc:Choice>
              <mc:Fallback>
                <p:oleObj name="文档" r:id="rId5" imgW="10490941" imgH="788809" progId="Word.Document.12">
                  <p:embed/>
                  <p:pic>
                    <p:nvPicPr>
                      <p:cNvPr id="0" name=""/>
                      <p:cNvPicPr/>
                      <p:nvPr/>
                    </p:nvPicPr>
                    <p:blipFill>
                      <a:blip r:embed="rId6"/>
                      <a:stretch>
                        <a:fillRect/>
                      </a:stretch>
                    </p:blipFill>
                    <p:spPr>
                      <a:xfrm>
                        <a:off x="696987" y="5517232"/>
                        <a:ext cx="10490200" cy="788987"/>
                      </a:xfrm>
                      <a:prstGeom prst="rect">
                        <a:avLst/>
                      </a:prstGeom>
                    </p:spPr>
                  </p:pic>
                </p:oleObj>
              </mc:Fallback>
            </mc:AlternateContent>
          </a:graphicData>
        </a:graphic>
      </p:graphicFrame>
    </p:spTree>
    <p:extLst>
      <p:ext uri="{BB962C8B-B14F-4D97-AF65-F5344CB8AC3E}">
        <p14:creationId xmlns:p14="http://schemas.microsoft.com/office/powerpoint/2010/main" val="3942451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latin typeface="Times New Roman"/>
                <a:ea typeface="方正细黑一简体"/>
                <a:cs typeface="Courier New"/>
              </a:rPr>
              <a:t>1.</a:t>
            </a:r>
            <a:r>
              <a:rPr lang="zh-CN" altLang="zh-CN" sz="1050" kern="100" dirty="0">
                <a:latin typeface="宋体"/>
                <a:cs typeface="Courier New"/>
              </a:rPr>
              <a:t> </a:t>
            </a:r>
            <a:r>
              <a:rPr lang="zh-CN" altLang="zh-CN" b="1" kern="100" dirty="0">
                <a:latin typeface="Times New Roman"/>
                <a:ea typeface="方正细黑一简体"/>
                <a:cs typeface="Times New Roman"/>
              </a:rPr>
              <a:t>如图所示是某电源的路端电压与电流的关系图像，下面结论正确的是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．电源的电动势为</a:t>
            </a:r>
            <a:r>
              <a:rPr lang="en-US" altLang="zh-CN" b="1" kern="100" dirty="0">
                <a:latin typeface="Times New Roman"/>
                <a:ea typeface="方正细黑一简体"/>
                <a:cs typeface="Courier New"/>
              </a:rPr>
              <a:t>6.0 V</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．电源的内阻为</a:t>
            </a:r>
            <a:r>
              <a:rPr lang="en-US" altLang="zh-CN" b="1" kern="100" dirty="0">
                <a:latin typeface="Times New Roman"/>
                <a:ea typeface="方正细黑一简体"/>
                <a:cs typeface="Courier New"/>
              </a:rPr>
              <a:t>12 Ω</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．电源的短路电流为</a:t>
            </a:r>
            <a:r>
              <a:rPr lang="en-US" altLang="zh-CN" b="1" kern="100" dirty="0">
                <a:latin typeface="Times New Roman"/>
                <a:ea typeface="方正细黑一简体"/>
                <a:cs typeface="Courier New"/>
              </a:rPr>
              <a:t>0.5 A</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．电流为</a:t>
            </a:r>
            <a:r>
              <a:rPr lang="en-US" altLang="zh-CN" b="1" kern="100" dirty="0">
                <a:latin typeface="Times New Roman"/>
                <a:ea typeface="方正细黑一简体"/>
                <a:cs typeface="Courier New"/>
              </a:rPr>
              <a:t>0.3 A</a:t>
            </a:r>
            <a:r>
              <a:rPr lang="zh-CN" altLang="zh-CN" b="1" kern="100" dirty="0">
                <a:latin typeface="Times New Roman"/>
                <a:ea typeface="方正细黑一简体"/>
                <a:cs typeface="Times New Roman"/>
              </a:rPr>
              <a:t>时外电阻是</a:t>
            </a:r>
            <a:r>
              <a:rPr lang="en-US" altLang="zh-CN" b="1" kern="100" dirty="0">
                <a:latin typeface="Times New Roman"/>
                <a:ea typeface="方正细黑一简体"/>
                <a:cs typeface="Courier New"/>
              </a:rPr>
              <a:t>1.8 Ω</a:t>
            </a:r>
            <a:endParaRPr lang="zh-CN" altLang="zh-CN" sz="1050" kern="100" dirty="0">
              <a:latin typeface="宋体"/>
              <a:cs typeface="Courier New"/>
            </a:endParaRPr>
          </a:p>
          <a:p>
            <a:endParaRPr lang="zh-CN" altLang="en-US" dirty="0"/>
          </a:p>
        </p:txBody>
      </p:sp>
      <p:sp>
        <p:nvSpPr>
          <p:cNvPr id="3" name="流程图: 离页连接符 2"/>
          <p:cNvSpPr/>
          <p:nvPr/>
        </p:nvSpPr>
        <p:spPr>
          <a:xfrm>
            <a:off x="4801443" y="3508"/>
            <a:ext cx="2376264" cy="833204"/>
          </a:xfrm>
          <a:prstGeom prst="flowChartOffpageConnector">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153371" y="-27384"/>
            <a:ext cx="2949205" cy="664028"/>
          </a:xfrm>
          <a:prstGeom prst="rect">
            <a:avLst/>
          </a:prstGeom>
        </p:spPr>
        <p:txBody>
          <a:bodyPr wrap="none">
            <a:spAutoFit/>
          </a:bodyPr>
          <a:lstStyle/>
          <a:p>
            <a:pPr indent="713740" algn="ctr">
              <a:lnSpc>
                <a:spcPct val="150000"/>
              </a:lnSpc>
              <a:spcAft>
                <a:spcPts val="0"/>
              </a:spcAft>
            </a:pPr>
            <a:r>
              <a:rPr lang="en-US" altLang="zh-CN" sz="2800" b="1" kern="100" dirty="0">
                <a:solidFill>
                  <a:srgbClr val="7030A0"/>
                </a:solidFill>
                <a:latin typeface="Times New Roman"/>
                <a:ea typeface="方正细黑一简体"/>
              </a:rPr>
              <a:t>[</a:t>
            </a:r>
            <a:r>
              <a:rPr lang="zh-CN" altLang="zh-CN" sz="2800" b="1" kern="100" dirty="0">
                <a:solidFill>
                  <a:srgbClr val="7030A0"/>
                </a:solidFill>
                <a:latin typeface="Times New Roman"/>
                <a:ea typeface="方正细黑一简体"/>
                <a:cs typeface="Times New Roman"/>
              </a:rPr>
              <a:t>题点全练清</a:t>
            </a:r>
            <a:r>
              <a:rPr lang="en-US" altLang="zh-CN" sz="2800" b="1" kern="100" dirty="0">
                <a:solidFill>
                  <a:srgbClr val="7030A0"/>
                </a:solidFill>
                <a:latin typeface="Times New Roman"/>
                <a:ea typeface="方正细黑一简体"/>
              </a:rPr>
              <a:t>]</a:t>
            </a:r>
            <a:endParaRPr lang="zh-CN" altLang="zh-CN" sz="1050" kern="100" dirty="0">
              <a:effectLst/>
              <a:latin typeface="宋体"/>
              <a:cs typeface="Courier New"/>
            </a:endParaRPr>
          </a:p>
        </p:txBody>
      </p:sp>
      <p:pic>
        <p:nvPicPr>
          <p:cNvPr id="18434" name="Picture 2" descr="F:\人教物理必修第三册（合版）\21XRJWL12-23.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185819" y="2276872"/>
            <a:ext cx="2516243" cy="1949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193557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260648"/>
            <a:ext cx="10975658" cy="781545"/>
          </a:xfrm>
        </p:spPr>
        <p:txBody>
          <a:bodyPr/>
          <a:lstStyle/>
          <a:p>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rPr>
              <a:t>A</a:t>
            </a:r>
            <a:r>
              <a:rPr lang="zh-CN" altLang="zh-CN" b="1" kern="100" dirty="0">
                <a:latin typeface="Times New Roman"/>
                <a:ea typeface="方正细黑一简体"/>
                <a:cs typeface="Times New Roman"/>
              </a:rPr>
              <a:t>　</a:t>
            </a:r>
            <a:endParaRPr lang="zh-CN" altLang="en-US" dirty="0"/>
          </a:p>
        </p:txBody>
      </p:sp>
      <p:graphicFrame>
        <p:nvGraphicFramePr>
          <p:cNvPr id="3" name="对象 2"/>
          <p:cNvGraphicFramePr>
            <a:graphicFrameLocks noChangeAspect="1"/>
          </p:cNvGraphicFramePr>
          <p:nvPr>
            <p:extLst>
              <p:ext uri="{D42A27DB-BD31-4B8C-83A1-F6EECF244321}">
                <p14:modId xmlns:p14="http://schemas.microsoft.com/office/powerpoint/2010/main" val="1987692429"/>
              </p:ext>
            </p:extLst>
          </p:nvPr>
        </p:nvGraphicFramePr>
        <p:xfrm>
          <a:off x="696987" y="980728"/>
          <a:ext cx="10490200" cy="5765800"/>
        </p:xfrm>
        <a:graphic>
          <a:graphicData uri="http://schemas.openxmlformats.org/presentationml/2006/ole">
            <mc:AlternateContent xmlns:mc="http://schemas.openxmlformats.org/markup-compatibility/2006">
              <mc:Choice xmlns:v="urn:schemas-microsoft-com:vml" Requires="v">
                <p:oleObj spid="_x0000_s19462" name="文档" r:id="rId3" imgW="10490941" imgH="5766455" progId="Word.Document.12">
                  <p:embed/>
                </p:oleObj>
              </mc:Choice>
              <mc:Fallback>
                <p:oleObj name="文档" r:id="rId3" imgW="10490941" imgH="5766455" progId="Word.Document.12">
                  <p:embed/>
                  <p:pic>
                    <p:nvPicPr>
                      <p:cNvPr id="0" name=""/>
                      <p:cNvPicPr/>
                      <p:nvPr/>
                    </p:nvPicPr>
                    <p:blipFill>
                      <a:blip r:embed="rId4"/>
                      <a:stretch>
                        <a:fillRect/>
                      </a:stretch>
                    </p:blipFill>
                    <p:spPr>
                      <a:xfrm>
                        <a:off x="696987" y="980728"/>
                        <a:ext cx="10490200" cy="5765800"/>
                      </a:xfrm>
                      <a:prstGeom prst="rect">
                        <a:avLst/>
                      </a:prstGeom>
                    </p:spPr>
                  </p:pic>
                </p:oleObj>
              </mc:Fallback>
            </mc:AlternateContent>
          </a:graphicData>
        </a:graphic>
      </p:graphicFrame>
    </p:spTree>
    <p:extLst>
      <p:ext uri="{BB962C8B-B14F-4D97-AF65-F5344CB8AC3E}">
        <p14:creationId xmlns:p14="http://schemas.microsoft.com/office/powerpoint/2010/main" val="3700276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latin typeface="Times New Roman"/>
                <a:ea typeface="方正细黑一简体"/>
                <a:cs typeface="Courier New"/>
              </a:rPr>
              <a:t>2.</a:t>
            </a:r>
            <a:r>
              <a:rPr lang="zh-CN" altLang="zh-CN" sz="1050" kern="100" dirty="0">
                <a:latin typeface="宋体"/>
                <a:cs typeface="Courier New"/>
              </a:rPr>
              <a:t> </a:t>
            </a:r>
            <a:r>
              <a:rPr lang="zh-CN" altLang="zh-CN" b="1" kern="100" dirty="0">
                <a:latin typeface="Times New Roman"/>
                <a:ea typeface="方正细黑一简体"/>
                <a:cs typeface="Times New Roman"/>
              </a:rPr>
              <a:t>如图所示，</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0.5 Ω</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S</a:t>
            </a:r>
            <a:r>
              <a:rPr lang="zh-CN" altLang="zh-CN" b="1" kern="100" dirty="0">
                <a:latin typeface="Times New Roman"/>
                <a:ea typeface="方正细黑一简体"/>
                <a:cs typeface="Times New Roman"/>
              </a:rPr>
              <a:t>断开时，两电表读数分别为</a:t>
            </a:r>
            <a:r>
              <a:rPr lang="en-US" altLang="zh-CN" b="1" kern="100" dirty="0">
                <a:latin typeface="Times New Roman"/>
                <a:ea typeface="方正细黑一简体"/>
                <a:cs typeface="Courier New"/>
              </a:rPr>
              <a:t>0.8 A</a:t>
            </a:r>
            <a:r>
              <a:rPr lang="zh-CN" altLang="zh-CN" b="1" kern="100" dirty="0">
                <a:latin typeface="Times New Roman"/>
                <a:ea typeface="方正细黑一简体"/>
                <a:cs typeface="Times New Roman"/>
              </a:rPr>
              <a:t>和</a:t>
            </a:r>
            <a:r>
              <a:rPr lang="en-US" altLang="zh-CN" b="1" kern="100" dirty="0">
                <a:latin typeface="Times New Roman"/>
                <a:ea typeface="方正细黑一简体"/>
                <a:cs typeface="Courier New"/>
              </a:rPr>
              <a:t>4.8 V</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S</a:t>
            </a:r>
            <a:r>
              <a:rPr lang="zh-CN" altLang="zh-CN" b="1" kern="100" dirty="0">
                <a:latin typeface="Times New Roman"/>
                <a:ea typeface="方正细黑一简体"/>
                <a:cs typeface="Times New Roman"/>
              </a:rPr>
              <a:t>闭合时，它们的读数分别变为</a:t>
            </a:r>
            <a:r>
              <a:rPr lang="en-US" altLang="zh-CN" b="1" kern="100" dirty="0">
                <a:latin typeface="Times New Roman"/>
                <a:ea typeface="方正细黑一简体"/>
                <a:cs typeface="Courier New"/>
              </a:rPr>
              <a:t>1.4 A</a:t>
            </a:r>
            <a:r>
              <a:rPr lang="zh-CN" altLang="zh-CN" b="1" kern="100" dirty="0">
                <a:latin typeface="Times New Roman"/>
                <a:ea typeface="方正细黑一简体"/>
                <a:cs typeface="Times New Roman"/>
              </a:rPr>
              <a:t>和</a:t>
            </a:r>
            <a:r>
              <a:rPr lang="en-US" altLang="zh-CN" b="1" kern="100" dirty="0">
                <a:latin typeface="Times New Roman"/>
                <a:ea typeface="方正细黑一简体"/>
                <a:cs typeface="Courier New"/>
              </a:rPr>
              <a:t>4.2 V</a:t>
            </a:r>
            <a:r>
              <a:rPr lang="zh-CN" altLang="zh-CN" b="1" kern="100" dirty="0">
                <a:latin typeface="Times New Roman"/>
                <a:ea typeface="方正细黑一简体"/>
                <a:cs typeface="Times New Roman"/>
              </a:rPr>
              <a:t>。两电表均视为理想电表，求：</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(1)</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的阻值；</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电源的电动势和内阻。</a:t>
            </a:r>
            <a:endParaRPr lang="zh-CN" altLang="zh-CN" sz="1050" kern="100" dirty="0">
              <a:latin typeface="宋体"/>
              <a:cs typeface="Courier New"/>
            </a:endParaRPr>
          </a:p>
          <a:p>
            <a:endParaRPr lang="zh-CN" altLang="en-US" dirty="0"/>
          </a:p>
        </p:txBody>
      </p:sp>
      <p:pic>
        <p:nvPicPr>
          <p:cNvPr id="19458" name="Picture 2" descr="F:\人教物理必修第三册（合版）\23XKCWLRJBS12-8.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7969795" y="2564904"/>
            <a:ext cx="2435390" cy="207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365033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p:cNvGraphicFramePr>
            <a:graphicFrameLocks noChangeAspect="1"/>
          </p:cNvGraphicFramePr>
          <p:nvPr>
            <p:extLst>
              <p:ext uri="{D42A27DB-BD31-4B8C-83A1-F6EECF244321}">
                <p14:modId xmlns:p14="http://schemas.microsoft.com/office/powerpoint/2010/main" val="255485654"/>
              </p:ext>
            </p:extLst>
          </p:nvPr>
        </p:nvGraphicFramePr>
        <p:xfrm>
          <a:off x="-95101" y="0"/>
          <a:ext cx="10490200" cy="4189413"/>
        </p:xfrm>
        <a:graphic>
          <a:graphicData uri="http://schemas.openxmlformats.org/presentationml/2006/ole">
            <mc:AlternateContent xmlns:mc="http://schemas.openxmlformats.org/markup-compatibility/2006">
              <mc:Choice xmlns:v="urn:schemas-microsoft-com:vml" Requires="v">
                <p:oleObj spid="_x0000_s20494" name="文档" r:id="rId3" imgW="10490941" imgH="4188837" progId="Word.Document.12">
                  <p:embed/>
                </p:oleObj>
              </mc:Choice>
              <mc:Fallback>
                <p:oleObj name="文档" r:id="rId3" imgW="10490941" imgH="4188837" progId="Word.Document.12">
                  <p:embed/>
                  <p:pic>
                    <p:nvPicPr>
                      <p:cNvPr id="0" name=""/>
                      <p:cNvPicPr/>
                      <p:nvPr/>
                    </p:nvPicPr>
                    <p:blipFill>
                      <a:blip r:embed="rId4"/>
                      <a:stretch>
                        <a:fillRect/>
                      </a:stretch>
                    </p:blipFill>
                    <p:spPr>
                      <a:xfrm>
                        <a:off x="-95101" y="0"/>
                        <a:ext cx="10490200" cy="4189413"/>
                      </a:xfrm>
                      <a:prstGeom prst="rect">
                        <a:avLst/>
                      </a:prstGeom>
                    </p:spPr>
                  </p:pic>
                </p:oleObj>
              </mc:Fallback>
            </mc:AlternateContent>
          </a:graphicData>
        </a:graphic>
      </p:graphicFrame>
      <p:graphicFrame>
        <p:nvGraphicFramePr>
          <p:cNvPr id="4" name="对象 3"/>
          <p:cNvGraphicFramePr>
            <a:graphicFrameLocks noChangeAspect="1"/>
          </p:cNvGraphicFramePr>
          <p:nvPr>
            <p:extLst>
              <p:ext uri="{D42A27DB-BD31-4B8C-83A1-F6EECF244321}">
                <p14:modId xmlns:p14="http://schemas.microsoft.com/office/powerpoint/2010/main" val="175104529"/>
              </p:ext>
            </p:extLst>
          </p:nvPr>
        </p:nvGraphicFramePr>
        <p:xfrm>
          <a:off x="-28569" y="4221088"/>
          <a:ext cx="10490200" cy="2365375"/>
        </p:xfrm>
        <a:graphic>
          <a:graphicData uri="http://schemas.openxmlformats.org/presentationml/2006/ole">
            <mc:AlternateContent xmlns:mc="http://schemas.openxmlformats.org/markup-compatibility/2006">
              <mc:Choice xmlns:v="urn:schemas-microsoft-com:vml" Requires="v">
                <p:oleObj spid="_x0000_s20495" name="文档" r:id="rId5" imgW="10490941" imgH="2366067" progId="Word.Document.12">
                  <p:embed/>
                </p:oleObj>
              </mc:Choice>
              <mc:Fallback>
                <p:oleObj name="文档" r:id="rId5" imgW="10490941" imgH="2366067" progId="Word.Document.12">
                  <p:embed/>
                  <p:pic>
                    <p:nvPicPr>
                      <p:cNvPr id="0" name=""/>
                      <p:cNvPicPr/>
                      <p:nvPr/>
                    </p:nvPicPr>
                    <p:blipFill>
                      <a:blip r:embed="rId6"/>
                      <a:stretch>
                        <a:fillRect/>
                      </a:stretch>
                    </p:blipFill>
                    <p:spPr>
                      <a:xfrm>
                        <a:off x="-28569" y="4221088"/>
                        <a:ext cx="10490200" cy="2365375"/>
                      </a:xfrm>
                      <a:prstGeom prst="rect">
                        <a:avLst/>
                      </a:prstGeom>
                    </p:spPr>
                  </p:pic>
                </p:oleObj>
              </mc:Fallback>
            </mc:AlternateContent>
          </a:graphicData>
        </a:graphic>
      </p:graphicFrame>
      <p:graphicFrame>
        <p:nvGraphicFramePr>
          <p:cNvPr id="5" name="对象 4"/>
          <p:cNvGraphicFramePr>
            <a:graphicFrameLocks noChangeAspect="1"/>
          </p:cNvGraphicFramePr>
          <p:nvPr>
            <p:extLst>
              <p:ext uri="{D42A27DB-BD31-4B8C-83A1-F6EECF244321}">
                <p14:modId xmlns:p14="http://schemas.microsoft.com/office/powerpoint/2010/main" val="870627836"/>
              </p:ext>
            </p:extLst>
          </p:nvPr>
        </p:nvGraphicFramePr>
        <p:xfrm>
          <a:off x="5057775" y="5733256"/>
          <a:ext cx="7137400" cy="785813"/>
        </p:xfrm>
        <a:graphic>
          <a:graphicData uri="http://schemas.openxmlformats.org/presentationml/2006/ole">
            <mc:AlternateContent xmlns:mc="http://schemas.openxmlformats.org/markup-compatibility/2006">
              <mc:Choice xmlns:v="urn:schemas-microsoft-com:vml" Requires="v">
                <p:oleObj spid="_x0000_s20496" name="文档" r:id="rId7" imgW="7224739" imgH="793419" progId="Word.Document.12">
                  <p:embed/>
                </p:oleObj>
              </mc:Choice>
              <mc:Fallback>
                <p:oleObj name="文档" r:id="rId7" imgW="7224739" imgH="793419" progId="Word.Document.12">
                  <p:embed/>
                  <p:pic>
                    <p:nvPicPr>
                      <p:cNvPr id="0" name=""/>
                      <p:cNvPicPr/>
                      <p:nvPr/>
                    </p:nvPicPr>
                    <p:blipFill>
                      <a:blip r:embed="rId8"/>
                      <a:stretch>
                        <a:fillRect/>
                      </a:stretch>
                    </p:blipFill>
                    <p:spPr>
                      <a:xfrm>
                        <a:off x="5057775" y="5733256"/>
                        <a:ext cx="7137400" cy="785813"/>
                      </a:xfrm>
                      <a:prstGeom prst="rect">
                        <a:avLst/>
                      </a:prstGeom>
                    </p:spPr>
                  </p:pic>
                </p:oleObj>
              </mc:Fallback>
            </mc:AlternateContent>
          </a:graphicData>
        </a:graphic>
      </p:graphicFrame>
    </p:spTree>
    <p:extLst>
      <p:ext uri="{BB962C8B-B14F-4D97-AF65-F5344CB8AC3E}">
        <p14:creationId xmlns:p14="http://schemas.microsoft.com/office/powerpoint/2010/main" val="878667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7384"/>
            <a:ext cx="12195175" cy="72008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27384"/>
            <a:ext cx="2682769" cy="720080"/>
          </a:xfrm>
          <a:prstGeom prst="rect">
            <a:avLst/>
          </a:prstGeom>
          <a:solidFill>
            <a:srgbClr val="4172AD"/>
          </a:solidFill>
          <a:ln>
            <a:solidFill>
              <a:srgbClr val="3E6C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08955" y="97468"/>
            <a:ext cx="10369340" cy="523220"/>
          </a:xfrm>
          <a:prstGeom prst="rect">
            <a:avLst/>
          </a:prstGeom>
        </p:spPr>
        <p:txBody>
          <a:bodyPr wrap="square">
            <a:spAutoFit/>
          </a:bodyPr>
          <a:lstStyle/>
          <a:p>
            <a:r>
              <a:rPr lang="zh-CN" altLang="en-US" sz="2800" b="1" kern="100" spc="300" dirty="0">
                <a:solidFill>
                  <a:schemeClr val="bg1"/>
                </a:solidFill>
                <a:latin typeface="Times New Roman" panose="02020603050405020304" pitchFamily="18" charset="0"/>
                <a:ea typeface="方正细黑一简体"/>
                <a:cs typeface="Times New Roman" panose="02020603050405020304" pitchFamily="18" charset="0"/>
              </a:rPr>
              <a:t>强化点</a:t>
            </a:r>
            <a:r>
              <a:rPr lang="en-US" altLang="zh-CN" sz="2800" b="1" kern="100" spc="300" dirty="0" smtClean="0">
                <a:solidFill>
                  <a:schemeClr val="bg1"/>
                </a:solidFill>
                <a:latin typeface="Times New Roman" panose="02020603050405020304" pitchFamily="18" charset="0"/>
                <a:ea typeface="方正细黑一简体"/>
                <a:cs typeface="Times New Roman" panose="02020603050405020304" pitchFamily="18" charset="0"/>
              </a:rPr>
              <a:t>(</a:t>
            </a:r>
            <a:r>
              <a:rPr lang="zh-CN" altLang="en-US" sz="2800" b="1" kern="100" spc="300" dirty="0" smtClean="0">
                <a:solidFill>
                  <a:schemeClr val="bg1"/>
                </a:solidFill>
                <a:latin typeface="Times New Roman" panose="02020603050405020304" pitchFamily="18" charset="0"/>
                <a:ea typeface="方正细黑一简体"/>
                <a:cs typeface="Times New Roman" panose="02020603050405020304" pitchFamily="18" charset="0"/>
              </a:rPr>
              <a:t>三</a:t>
            </a:r>
            <a:r>
              <a:rPr lang="en-US" altLang="zh-CN" sz="2800" b="1" kern="100" spc="300" dirty="0" smtClean="0">
                <a:solidFill>
                  <a:schemeClr val="bg1"/>
                </a:solidFill>
                <a:latin typeface="Times New Roman" panose="02020603050405020304" pitchFamily="18" charset="0"/>
                <a:ea typeface="方正细黑一简体"/>
                <a:cs typeface="Times New Roman" panose="02020603050405020304" pitchFamily="18" charset="0"/>
              </a:rPr>
              <a:t>)</a:t>
            </a:r>
            <a:r>
              <a:rPr lang="zh-CN" altLang="en-US" sz="2800" b="1" kern="100" spc="300" dirty="0">
                <a:solidFill>
                  <a:schemeClr val="bg1"/>
                </a:solidFill>
                <a:latin typeface="Times New Roman" panose="02020603050405020304" pitchFamily="18" charset="0"/>
                <a:ea typeface="方正细黑一简体"/>
                <a:cs typeface="Times New Roman" panose="02020603050405020304" pitchFamily="18" charset="0"/>
              </a:rPr>
              <a:t>　</a:t>
            </a:r>
            <a:r>
              <a:rPr lang="zh-CN" altLang="en-US" sz="2800" b="1" kern="100" spc="300" dirty="0" smtClean="0">
                <a:solidFill>
                  <a:schemeClr val="bg1"/>
                </a:solidFill>
                <a:latin typeface="Times New Roman" panose="02020603050405020304" pitchFamily="18" charset="0"/>
                <a:ea typeface="方正细黑一简体"/>
                <a:cs typeface="Times New Roman" panose="02020603050405020304" pitchFamily="18" charset="0"/>
              </a:rPr>
              <a:t>           </a:t>
            </a:r>
            <a:r>
              <a:rPr lang="zh-CN" altLang="zh-CN" sz="2800" b="1" dirty="0" smtClean="0"/>
              <a:t>闭</a:t>
            </a:r>
            <a:r>
              <a:rPr lang="zh-CN" altLang="zh-CN" sz="2800" b="1" dirty="0"/>
              <a:t>合电路的功率与效率问题</a:t>
            </a:r>
            <a:endParaRPr lang="zh-CN" altLang="zh-CN" sz="2800" dirty="0"/>
          </a:p>
        </p:txBody>
      </p:sp>
      <p:graphicFrame>
        <p:nvGraphicFramePr>
          <p:cNvPr id="2" name="对象 1"/>
          <p:cNvGraphicFramePr>
            <a:graphicFrameLocks noChangeAspect="1"/>
          </p:cNvGraphicFramePr>
          <p:nvPr>
            <p:extLst>
              <p:ext uri="{D42A27DB-BD31-4B8C-83A1-F6EECF244321}">
                <p14:modId xmlns:p14="http://schemas.microsoft.com/office/powerpoint/2010/main" val="2266364261"/>
              </p:ext>
            </p:extLst>
          </p:nvPr>
        </p:nvGraphicFramePr>
        <p:xfrm>
          <a:off x="852488" y="1639888"/>
          <a:ext cx="10490200" cy="3576637"/>
        </p:xfrm>
        <a:graphic>
          <a:graphicData uri="http://schemas.openxmlformats.org/presentationml/2006/ole">
            <mc:AlternateContent xmlns:mc="http://schemas.openxmlformats.org/markup-compatibility/2006">
              <mc:Choice xmlns:v="urn:schemas-microsoft-com:vml" Requires="v">
                <p:oleObj spid="_x0000_s21510" name="文档" r:id="rId3" imgW="10490941" imgH="3577041" progId="Word.Document.12">
                  <p:embed/>
                </p:oleObj>
              </mc:Choice>
              <mc:Fallback>
                <p:oleObj name="文档" r:id="rId3" imgW="10490941" imgH="3577041" progId="Word.Document.12">
                  <p:embed/>
                  <p:pic>
                    <p:nvPicPr>
                      <p:cNvPr id="0" name=""/>
                      <p:cNvPicPr/>
                      <p:nvPr/>
                    </p:nvPicPr>
                    <p:blipFill>
                      <a:blip r:embed="rId4"/>
                      <a:stretch>
                        <a:fillRect/>
                      </a:stretch>
                    </p:blipFill>
                    <p:spPr>
                      <a:xfrm>
                        <a:off x="852488" y="1639888"/>
                        <a:ext cx="10490200" cy="3576637"/>
                      </a:xfrm>
                      <a:prstGeom prst="rect">
                        <a:avLst/>
                      </a:prstGeom>
                    </p:spPr>
                  </p:pic>
                </p:oleObj>
              </mc:Fallback>
            </mc:AlternateContent>
          </a:graphicData>
        </a:graphic>
      </p:graphicFrame>
    </p:spTree>
    <p:extLst>
      <p:ext uri="{BB962C8B-B14F-4D97-AF65-F5344CB8AC3E}">
        <p14:creationId xmlns:p14="http://schemas.microsoft.com/office/powerpoint/2010/main" val="48170409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对象 3"/>
          <p:cNvGraphicFramePr>
            <a:graphicFrameLocks noChangeAspect="1"/>
          </p:cNvGraphicFramePr>
          <p:nvPr>
            <p:extLst>
              <p:ext uri="{D42A27DB-BD31-4B8C-83A1-F6EECF244321}">
                <p14:modId xmlns:p14="http://schemas.microsoft.com/office/powerpoint/2010/main" val="4254483460"/>
              </p:ext>
            </p:extLst>
          </p:nvPr>
        </p:nvGraphicFramePr>
        <p:xfrm>
          <a:off x="852488" y="1246188"/>
          <a:ext cx="10490200" cy="4365625"/>
        </p:xfrm>
        <a:graphic>
          <a:graphicData uri="http://schemas.openxmlformats.org/presentationml/2006/ole">
            <mc:AlternateContent xmlns:mc="http://schemas.openxmlformats.org/markup-compatibility/2006">
              <mc:Choice xmlns:v="urn:schemas-microsoft-com:vml" Requires="v">
                <p:oleObj spid="_x0000_s22534" name="文档" r:id="rId3" imgW="10490941" imgH="4365850" progId="Word.Document.12">
                  <p:embed/>
                </p:oleObj>
              </mc:Choice>
              <mc:Fallback>
                <p:oleObj name="文档" r:id="rId3" imgW="10490941" imgH="4365850" progId="Word.Document.12">
                  <p:embed/>
                  <p:pic>
                    <p:nvPicPr>
                      <p:cNvPr id="0" name=""/>
                      <p:cNvPicPr/>
                      <p:nvPr/>
                    </p:nvPicPr>
                    <p:blipFill>
                      <a:blip r:embed="rId4"/>
                      <a:stretch>
                        <a:fillRect/>
                      </a:stretch>
                    </p:blipFill>
                    <p:spPr>
                      <a:xfrm>
                        <a:off x="852488" y="1246188"/>
                        <a:ext cx="10490200" cy="4365625"/>
                      </a:xfrm>
                      <a:prstGeom prst="rect">
                        <a:avLst/>
                      </a:prstGeom>
                    </p:spPr>
                  </p:pic>
                </p:oleObj>
              </mc:Fallback>
            </mc:AlternateContent>
          </a:graphicData>
        </a:graphic>
      </p:graphicFrame>
    </p:spTree>
    <p:extLst>
      <p:ext uri="{BB962C8B-B14F-4D97-AF65-F5344CB8AC3E}">
        <p14:creationId xmlns:p14="http://schemas.microsoft.com/office/powerpoint/2010/main" val="384713282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260648"/>
            <a:ext cx="10975658" cy="4525963"/>
          </a:xfrm>
        </p:spPr>
        <p:txBody>
          <a:bodyPr/>
          <a:lstStyle/>
          <a:p>
            <a:pPr indent="713740" algn="just"/>
            <a:r>
              <a:rPr lang="en-US" altLang="zh-CN" b="1" kern="100" dirty="0">
                <a:solidFill>
                  <a:srgbClr val="548DD4"/>
                </a:solidFill>
                <a:latin typeface="Times New Roman"/>
                <a:ea typeface="方正细黑一简体"/>
                <a:cs typeface="Courier New"/>
              </a:rPr>
              <a:t>4</a:t>
            </a:r>
            <a:r>
              <a:rPr lang="zh-CN" altLang="zh-CN" b="1" kern="100" dirty="0">
                <a:latin typeface="Times New Roman"/>
                <a:ea typeface="方正细黑一简体"/>
                <a:cs typeface="Times New Roman"/>
              </a:rPr>
              <a:t>．</a:t>
            </a:r>
            <a:r>
              <a:rPr lang="zh-CN" altLang="zh-CN" b="1" kern="100" dirty="0">
                <a:solidFill>
                  <a:srgbClr val="548DD4"/>
                </a:solidFill>
                <a:latin typeface="Times New Roman"/>
                <a:ea typeface="方正细黑一简体"/>
                <a:cs typeface="Times New Roman"/>
              </a:rPr>
              <a:t>输出功率随外电阻</a:t>
            </a:r>
            <a:r>
              <a:rPr lang="en-US" altLang="zh-CN" b="1" i="1" kern="100" dirty="0">
                <a:latin typeface="Times New Roman"/>
                <a:ea typeface="方正细黑一简体"/>
                <a:cs typeface="Courier New"/>
              </a:rPr>
              <a:t>R</a:t>
            </a:r>
            <a:r>
              <a:rPr lang="zh-CN" altLang="zh-CN" b="1" kern="100" dirty="0">
                <a:solidFill>
                  <a:srgbClr val="548DD4"/>
                </a:solidFill>
                <a:latin typeface="Times New Roman"/>
                <a:ea typeface="方正细黑一简体"/>
                <a:cs typeface="Times New Roman"/>
              </a:rPr>
              <a:t>的变化关系</a:t>
            </a:r>
            <a:endParaRPr lang="zh-CN" altLang="zh-CN" sz="1050" kern="100" dirty="0">
              <a:latin typeface="宋体"/>
              <a:cs typeface="Courier New"/>
            </a:endParaRPr>
          </a:p>
          <a:p>
            <a:pPr indent="713740" algn="just"/>
            <a:r>
              <a:rPr lang="zh-CN" altLang="zh-CN" b="1" kern="100" dirty="0">
                <a:latin typeface="Times New Roman"/>
                <a:ea typeface="方正细黑一简体"/>
                <a:cs typeface="Times New Roman"/>
              </a:rPr>
              <a:t>电源的输出功率：</a:t>
            </a:r>
            <a:endParaRPr lang="zh-CN" altLang="zh-CN" sz="1050" kern="100" dirty="0">
              <a:latin typeface="宋体"/>
              <a:cs typeface="Courier New"/>
            </a:endParaRPr>
          </a:p>
          <a:p>
            <a:endParaRPr lang="zh-CN" altLang="en-US" dirty="0"/>
          </a:p>
        </p:txBody>
      </p:sp>
      <p:graphicFrame>
        <p:nvGraphicFramePr>
          <p:cNvPr id="5" name="对象 4"/>
          <p:cNvGraphicFramePr>
            <a:graphicFrameLocks noChangeAspect="1"/>
          </p:cNvGraphicFramePr>
          <p:nvPr>
            <p:extLst>
              <p:ext uri="{D42A27DB-BD31-4B8C-83A1-F6EECF244321}">
                <p14:modId xmlns:p14="http://schemas.microsoft.com/office/powerpoint/2010/main" val="180328593"/>
              </p:ext>
            </p:extLst>
          </p:nvPr>
        </p:nvGraphicFramePr>
        <p:xfrm>
          <a:off x="624979" y="3789040"/>
          <a:ext cx="10490200" cy="2671763"/>
        </p:xfrm>
        <a:graphic>
          <a:graphicData uri="http://schemas.openxmlformats.org/presentationml/2006/ole">
            <mc:AlternateContent xmlns:mc="http://schemas.openxmlformats.org/markup-compatibility/2006">
              <mc:Choice xmlns:v="urn:schemas-microsoft-com:vml" Requires="v">
                <p:oleObj spid="_x0000_s23562" name="文档" r:id="rId3" imgW="10490941" imgH="2672146" progId="Word.Document.12">
                  <p:embed/>
                </p:oleObj>
              </mc:Choice>
              <mc:Fallback>
                <p:oleObj name="文档" r:id="rId3" imgW="10490941" imgH="2672146" progId="Word.Document.12">
                  <p:embed/>
                  <p:pic>
                    <p:nvPicPr>
                      <p:cNvPr id="0" name=""/>
                      <p:cNvPicPr/>
                      <p:nvPr/>
                    </p:nvPicPr>
                    <p:blipFill>
                      <a:blip r:embed="rId4"/>
                      <a:stretch>
                        <a:fillRect/>
                      </a:stretch>
                    </p:blipFill>
                    <p:spPr>
                      <a:xfrm>
                        <a:off x="624979" y="3789040"/>
                        <a:ext cx="10490200" cy="2671763"/>
                      </a:xfrm>
                      <a:prstGeom prst="rect">
                        <a:avLst/>
                      </a:prstGeom>
                    </p:spPr>
                  </p:pic>
                </p:oleObj>
              </mc:Fallback>
            </mc:AlternateContent>
          </a:graphicData>
        </a:graphic>
      </p:graphicFrame>
      <p:graphicFrame>
        <p:nvGraphicFramePr>
          <p:cNvPr id="6" name="对象 5"/>
          <p:cNvGraphicFramePr>
            <a:graphicFrameLocks noChangeAspect="1"/>
          </p:cNvGraphicFramePr>
          <p:nvPr>
            <p:extLst>
              <p:ext uri="{D42A27DB-BD31-4B8C-83A1-F6EECF244321}">
                <p14:modId xmlns:p14="http://schemas.microsoft.com/office/powerpoint/2010/main" val="2596217570"/>
              </p:ext>
            </p:extLst>
          </p:nvPr>
        </p:nvGraphicFramePr>
        <p:xfrm>
          <a:off x="913011" y="2204864"/>
          <a:ext cx="7885113" cy="2614613"/>
        </p:xfrm>
        <a:graphic>
          <a:graphicData uri="http://schemas.openxmlformats.org/presentationml/2006/ole">
            <mc:AlternateContent xmlns:mc="http://schemas.openxmlformats.org/markup-compatibility/2006">
              <mc:Choice xmlns:v="urn:schemas-microsoft-com:vml" Requires="v">
                <p:oleObj spid="_x0000_s23563" name="文档" r:id="rId5" imgW="7971406" imgH="2638731" progId="Word.Document.12">
                  <p:embed/>
                </p:oleObj>
              </mc:Choice>
              <mc:Fallback>
                <p:oleObj name="文档" r:id="rId5" imgW="7971406" imgH="2638731" progId="Word.Document.12">
                  <p:embed/>
                  <p:pic>
                    <p:nvPicPr>
                      <p:cNvPr id="0" name=""/>
                      <p:cNvPicPr/>
                      <p:nvPr/>
                    </p:nvPicPr>
                    <p:blipFill>
                      <a:blip r:embed="rId6"/>
                      <a:stretch>
                        <a:fillRect/>
                      </a:stretch>
                    </p:blipFill>
                    <p:spPr>
                      <a:xfrm>
                        <a:off x="913011" y="2204864"/>
                        <a:ext cx="7885113" cy="2614613"/>
                      </a:xfrm>
                      <a:prstGeom prst="rect">
                        <a:avLst/>
                      </a:prstGeom>
                    </p:spPr>
                  </p:pic>
                </p:oleObj>
              </mc:Fallback>
            </mc:AlternateContent>
          </a:graphicData>
        </a:graphic>
      </p:graphicFrame>
    </p:spTree>
    <p:extLst>
      <p:ext uri="{BB962C8B-B14F-4D97-AF65-F5344CB8AC3E}">
        <p14:creationId xmlns:p14="http://schemas.microsoft.com/office/powerpoint/2010/main" val="217532303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987" y="332656"/>
            <a:ext cx="10975658" cy="4525963"/>
          </a:xfrm>
        </p:spPr>
        <p:txBody>
          <a:bodyPr/>
          <a:lstStyle/>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当</a:t>
            </a:r>
            <a:r>
              <a:rPr lang="en-US" altLang="zh-CN" b="1" i="1" kern="100" dirty="0">
                <a:latin typeface="Times New Roman"/>
                <a:ea typeface="方正细黑一简体"/>
                <a:cs typeface="Courier New"/>
              </a:rPr>
              <a:t>R</a:t>
            </a:r>
            <a:r>
              <a:rPr lang="en-US" altLang="zh-CN" b="1" kern="100" dirty="0">
                <a:latin typeface="Times New Roman"/>
                <a:ea typeface="方正细黑一简体"/>
                <a:cs typeface="Courier New"/>
              </a:rPr>
              <a:t>&gt;</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时，随着</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的增大输出功率越来越小。</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当</a:t>
            </a:r>
            <a:r>
              <a:rPr lang="en-US" altLang="zh-CN" b="1" i="1" kern="100" dirty="0">
                <a:latin typeface="Times New Roman"/>
                <a:ea typeface="方正细黑一简体"/>
                <a:cs typeface="Courier New"/>
              </a:rPr>
              <a:t>R</a:t>
            </a:r>
            <a:r>
              <a:rPr lang="en-US" altLang="zh-CN" b="1" kern="100" dirty="0">
                <a:latin typeface="Times New Roman"/>
                <a:ea typeface="方正细黑一简体"/>
                <a:cs typeface="Courier New"/>
              </a:rPr>
              <a:t>&lt;</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时，随着</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的增大输出功率越来越大。</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当</a:t>
            </a:r>
            <a:r>
              <a:rPr lang="en-US" altLang="zh-CN" b="1" i="1" kern="100" dirty="0">
                <a:latin typeface="Times New Roman"/>
                <a:ea typeface="方正细黑一简体"/>
                <a:cs typeface="Courier New"/>
              </a:rPr>
              <a:t>P</a:t>
            </a:r>
            <a:r>
              <a:rPr lang="zh-CN" altLang="zh-CN" b="1" kern="100" baseline="-25000" dirty="0">
                <a:latin typeface="Times New Roman"/>
                <a:ea typeface="方正细黑一简体"/>
                <a:cs typeface="Times New Roman"/>
              </a:rPr>
              <a:t>出</a:t>
            </a:r>
            <a:r>
              <a:rPr lang="en-US" altLang="zh-CN" b="1" kern="100" dirty="0">
                <a:latin typeface="Times New Roman"/>
                <a:ea typeface="方正细黑一简体"/>
                <a:cs typeface="Courier New"/>
              </a:rPr>
              <a:t>&lt;</a:t>
            </a:r>
            <a:r>
              <a:rPr lang="en-US" altLang="zh-CN" b="1" i="1" kern="100" dirty="0">
                <a:latin typeface="Times New Roman"/>
                <a:ea typeface="方正细黑一简体"/>
                <a:cs typeface="Courier New"/>
              </a:rPr>
              <a:t>P</a:t>
            </a:r>
            <a:r>
              <a:rPr lang="en-US" altLang="zh-CN" b="1" kern="100" baseline="-25000" dirty="0">
                <a:latin typeface="Times New Roman"/>
                <a:ea typeface="方正细黑一简体"/>
                <a:cs typeface="Courier New"/>
              </a:rPr>
              <a:t>m</a:t>
            </a:r>
            <a:r>
              <a:rPr lang="zh-CN" altLang="zh-CN" b="1" kern="100" dirty="0">
                <a:latin typeface="Times New Roman"/>
                <a:ea typeface="方正细黑一简体"/>
                <a:cs typeface="Times New Roman"/>
              </a:rPr>
              <a:t>时，每个输出功率对应两个可能的外电阻</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和</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，且</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1</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en-US" altLang="zh-CN" b="1" kern="100" baseline="30000" dirty="0">
                <a:latin typeface="Times New Roman"/>
                <a:ea typeface="方正细黑一简体"/>
                <a:cs typeface="Courier New"/>
              </a:rPr>
              <a:t>2</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可转化为关于</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的一元二次方程，利用根与系数的关系得出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(5)</a:t>
            </a:r>
            <a:r>
              <a:rPr lang="en-US" altLang="zh-CN" b="1" i="1" kern="100" dirty="0">
                <a:latin typeface="Times New Roman"/>
                <a:ea typeface="方正细黑一简体"/>
                <a:cs typeface="Courier New"/>
              </a:rPr>
              <a:t>P</a:t>
            </a:r>
            <a:r>
              <a:rPr lang="zh-CN" altLang="zh-CN" b="1" kern="100" baseline="-25000" dirty="0">
                <a:latin typeface="Times New Roman"/>
                <a:ea typeface="方正细黑一简体"/>
                <a:cs typeface="Times New Roman"/>
              </a:rPr>
              <a:t>出</a:t>
            </a:r>
            <a:r>
              <a:rPr lang="zh-CN" altLang="zh-CN" b="1" kern="100" dirty="0">
                <a:latin typeface="Times New Roman"/>
                <a:ea typeface="方正细黑一简体"/>
                <a:cs typeface="Times New Roman"/>
              </a:rPr>
              <a:t>与</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的关系如图所示。</a:t>
            </a:r>
            <a:endParaRPr lang="zh-CN" altLang="zh-CN" sz="1050" kern="100" dirty="0">
              <a:latin typeface="宋体"/>
              <a:cs typeface="Courier New"/>
            </a:endParaRPr>
          </a:p>
          <a:p>
            <a:endParaRPr lang="zh-CN" altLang="en-US" dirty="0"/>
          </a:p>
        </p:txBody>
      </p:sp>
      <p:pic>
        <p:nvPicPr>
          <p:cNvPr id="20482" name="Picture 2" descr="19XWL12-28.T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4410311" y="4005064"/>
            <a:ext cx="2767435" cy="2269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118402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p:cNvGraphicFramePr>
            <a:graphicFrameLocks noChangeAspect="1"/>
          </p:cNvGraphicFramePr>
          <p:nvPr>
            <p:extLst>
              <p:ext uri="{D42A27DB-BD31-4B8C-83A1-F6EECF244321}">
                <p14:modId xmlns:p14="http://schemas.microsoft.com/office/powerpoint/2010/main" val="2420481656"/>
              </p:ext>
            </p:extLst>
          </p:nvPr>
        </p:nvGraphicFramePr>
        <p:xfrm>
          <a:off x="852488" y="1670050"/>
          <a:ext cx="10490200" cy="3516313"/>
        </p:xfrm>
        <a:graphic>
          <a:graphicData uri="http://schemas.openxmlformats.org/presentationml/2006/ole">
            <mc:AlternateContent xmlns:mc="http://schemas.openxmlformats.org/markup-compatibility/2006">
              <mc:Choice xmlns:v="urn:schemas-microsoft-com:vml" Requires="v">
                <p:oleObj spid="_x0000_s24582" name="文档" r:id="rId3" imgW="10490941" imgH="3516474" progId="Word.Document.12">
                  <p:embed/>
                </p:oleObj>
              </mc:Choice>
              <mc:Fallback>
                <p:oleObj name="文档" r:id="rId3" imgW="10490941" imgH="3516474" progId="Word.Document.12">
                  <p:embed/>
                  <p:pic>
                    <p:nvPicPr>
                      <p:cNvPr id="0" name=""/>
                      <p:cNvPicPr/>
                      <p:nvPr/>
                    </p:nvPicPr>
                    <p:blipFill>
                      <a:blip r:embed="rId4"/>
                      <a:stretch>
                        <a:fillRect/>
                      </a:stretch>
                    </p:blipFill>
                    <p:spPr>
                      <a:xfrm>
                        <a:off x="852488" y="1670050"/>
                        <a:ext cx="10490200" cy="3516313"/>
                      </a:xfrm>
                      <a:prstGeom prst="rect">
                        <a:avLst/>
                      </a:prstGeom>
                    </p:spPr>
                  </p:pic>
                </p:oleObj>
              </mc:Fallback>
            </mc:AlternateContent>
          </a:graphicData>
        </a:graphic>
      </p:graphicFrame>
    </p:spTree>
    <p:extLst>
      <p:ext uri="{BB962C8B-B14F-4D97-AF65-F5344CB8AC3E}">
        <p14:creationId xmlns:p14="http://schemas.microsoft.com/office/powerpoint/2010/main" val="69082800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80963" y="476672"/>
            <a:ext cx="10975658" cy="2725761"/>
          </a:xfrm>
        </p:spPr>
        <p:txBody>
          <a:bodyPr/>
          <a:lstStyle/>
          <a:p>
            <a:pPr indent="713740" algn="just"/>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典例</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多选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如图甲所示，电动势为</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、内阻为</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的电源与</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8 Ω</a:t>
            </a:r>
            <a:r>
              <a:rPr lang="zh-CN" altLang="zh-CN" b="1" kern="100" dirty="0">
                <a:latin typeface="Times New Roman"/>
                <a:ea typeface="方正细黑一简体"/>
                <a:cs typeface="Times New Roman"/>
              </a:rPr>
              <a:t>的定值电阻、滑动变阻器</a:t>
            </a:r>
            <a:r>
              <a:rPr lang="en-US" altLang="zh-CN" b="1" i="1" kern="100" dirty="0">
                <a:latin typeface="Times New Roman"/>
                <a:ea typeface="方正细黑一简体"/>
                <a:cs typeface="Courier New"/>
              </a:rPr>
              <a:t>R</a:t>
            </a:r>
            <a:r>
              <a:rPr lang="en-US" altLang="zh-CN" b="1" i="1" kern="100" baseline="-25000" dirty="0">
                <a:latin typeface="Times New Roman"/>
                <a:ea typeface="方正细黑一简体"/>
                <a:cs typeface="Courier New"/>
              </a:rPr>
              <a:t>P</a:t>
            </a:r>
            <a:r>
              <a:rPr lang="zh-CN" altLang="zh-CN" b="1" kern="100" dirty="0">
                <a:latin typeface="Times New Roman"/>
                <a:ea typeface="方正细黑一简体"/>
                <a:cs typeface="Times New Roman"/>
              </a:rPr>
              <a:t>、开关</a:t>
            </a:r>
            <a:r>
              <a:rPr lang="en-US" altLang="zh-CN" b="1" kern="100" dirty="0">
                <a:latin typeface="Times New Roman"/>
                <a:ea typeface="方正细黑一简体"/>
                <a:cs typeface="Courier New"/>
              </a:rPr>
              <a:t>S</a:t>
            </a:r>
            <a:r>
              <a:rPr lang="zh-CN" altLang="zh-CN" b="1" kern="100" dirty="0">
                <a:latin typeface="Times New Roman"/>
                <a:ea typeface="方正细黑一简体"/>
                <a:cs typeface="Times New Roman"/>
              </a:rPr>
              <a:t>串联组成回路，已知滑动变阻器消耗的功率</a:t>
            </a:r>
            <a:r>
              <a:rPr lang="en-US" altLang="zh-CN" b="1" i="1" kern="100" dirty="0">
                <a:latin typeface="Times New Roman"/>
                <a:ea typeface="方正细黑一简体"/>
                <a:cs typeface="Courier New"/>
              </a:rPr>
              <a:t>P</a:t>
            </a:r>
            <a:r>
              <a:rPr lang="zh-CN" altLang="zh-CN" b="1" kern="100" dirty="0">
                <a:latin typeface="Times New Roman"/>
                <a:ea typeface="方正细黑一简体"/>
                <a:cs typeface="Times New Roman"/>
              </a:rPr>
              <a:t>与其接入电路的有效阻值</a:t>
            </a:r>
            <a:r>
              <a:rPr lang="en-US" altLang="zh-CN" b="1" i="1" kern="100" dirty="0">
                <a:latin typeface="Times New Roman"/>
                <a:ea typeface="方正细黑一简体"/>
                <a:cs typeface="Courier New"/>
              </a:rPr>
              <a:t>R</a:t>
            </a:r>
            <a:r>
              <a:rPr lang="en-US" altLang="zh-CN" b="1" i="1" kern="100" baseline="-25000" dirty="0">
                <a:latin typeface="Times New Roman"/>
                <a:ea typeface="方正细黑一简体"/>
                <a:cs typeface="Courier New"/>
              </a:rPr>
              <a:t>P</a:t>
            </a:r>
            <a:r>
              <a:rPr lang="zh-CN" altLang="zh-CN" b="1" kern="100" dirty="0">
                <a:latin typeface="Times New Roman"/>
                <a:ea typeface="方正细黑一简体"/>
                <a:cs typeface="Times New Roman"/>
              </a:rPr>
              <a:t>的关系如图乙所示。下列说法正确的是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pic>
        <p:nvPicPr>
          <p:cNvPr id="29698" name="Picture 2" descr="20YLBWL8-26.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505299" y="3548322"/>
            <a:ext cx="5191368" cy="2209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114839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p:cNvGraphicFramePr>
            <a:graphicFrameLocks noChangeAspect="1"/>
          </p:cNvGraphicFramePr>
          <p:nvPr>
            <p:extLst>
              <p:ext uri="{D42A27DB-BD31-4B8C-83A1-F6EECF244321}">
                <p14:modId xmlns:p14="http://schemas.microsoft.com/office/powerpoint/2010/main" val="1303580801"/>
              </p:ext>
            </p:extLst>
          </p:nvPr>
        </p:nvGraphicFramePr>
        <p:xfrm>
          <a:off x="852488" y="1292225"/>
          <a:ext cx="10490200" cy="4271963"/>
        </p:xfrm>
        <a:graphic>
          <a:graphicData uri="http://schemas.openxmlformats.org/presentationml/2006/ole">
            <mc:AlternateContent xmlns:mc="http://schemas.openxmlformats.org/markup-compatibility/2006">
              <mc:Choice xmlns:v="urn:schemas-microsoft-com:vml" Requires="v">
                <p:oleObj spid="_x0000_s25606" name="文档" r:id="rId3" imgW="10490941" imgH="4272477" progId="Word.Document.12">
                  <p:embed/>
                </p:oleObj>
              </mc:Choice>
              <mc:Fallback>
                <p:oleObj name="文档" r:id="rId3" imgW="10490941" imgH="4272477" progId="Word.Document.12">
                  <p:embed/>
                  <p:pic>
                    <p:nvPicPr>
                      <p:cNvPr id="0" name=""/>
                      <p:cNvPicPr/>
                      <p:nvPr/>
                    </p:nvPicPr>
                    <p:blipFill>
                      <a:blip r:embed="rId4"/>
                      <a:stretch>
                        <a:fillRect/>
                      </a:stretch>
                    </p:blipFill>
                    <p:spPr>
                      <a:xfrm>
                        <a:off x="852488" y="1292225"/>
                        <a:ext cx="10490200" cy="4271963"/>
                      </a:xfrm>
                      <a:prstGeom prst="rect">
                        <a:avLst/>
                      </a:prstGeom>
                    </p:spPr>
                  </p:pic>
                </p:oleObj>
              </mc:Fallback>
            </mc:AlternateContent>
          </a:graphicData>
        </a:graphic>
      </p:graphicFrame>
    </p:spTree>
    <p:extLst>
      <p:ext uri="{BB962C8B-B14F-4D97-AF65-F5344CB8AC3E}">
        <p14:creationId xmlns:p14="http://schemas.microsoft.com/office/powerpoint/2010/main" val="167415248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对象 3"/>
          <p:cNvGraphicFramePr>
            <a:graphicFrameLocks noChangeAspect="1"/>
          </p:cNvGraphicFramePr>
          <p:nvPr>
            <p:extLst>
              <p:ext uri="{D42A27DB-BD31-4B8C-83A1-F6EECF244321}">
                <p14:modId xmlns:p14="http://schemas.microsoft.com/office/powerpoint/2010/main" val="2698669752"/>
              </p:ext>
            </p:extLst>
          </p:nvPr>
        </p:nvGraphicFramePr>
        <p:xfrm>
          <a:off x="841003" y="1340768"/>
          <a:ext cx="10490200" cy="3175000"/>
        </p:xfrm>
        <a:graphic>
          <a:graphicData uri="http://schemas.openxmlformats.org/presentationml/2006/ole">
            <mc:AlternateContent xmlns:mc="http://schemas.openxmlformats.org/markup-compatibility/2006">
              <mc:Choice xmlns:v="urn:schemas-microsoft-com:vml" Requires="v">
                <p:oleObj spid="_x0000_s26630" name="文档" r:id="rId3" imgW="10490941" imgH="3174345" progId="Word.Document.12">
                  <p:embed/>
                </p:oleObj>
              </mc:Choice>
              <mc:Fallback>
                <p:oleObj name="文档" r:id="rId3" imgW="10490941" imgH="3174345" progId="Word.Document.12">
                  <p:embed/>
                  <p:pic>
                    <p:nvPicPr>
                      <p:cNvPr id="0" name=""/>
                      <p:cNvPicPr/>
                      <p:nvPr/>
                    </p:nvPicPr>
                    <p:blipFill>
                      <a:blip r:embed="rId4"/>
                      <a:stretch>
                        <a:fillRect/>
                      </a:stretch>
                    </p:blipFill>
                    <p:spPr>
                      <a:xfrm>
                        <a:off x="841003" y="1340768"/>
                        <a:ext cx="10490200" cy="3175000"/>
                      </a:xfrm>
                      <a:prstGeom prst="rect">
                        <a:avLst/>
                      </a:prstGeom>
                    </p:spPr>
                  </p:pic>
                </p:oleObj>
              </mc:Fallback>
            </mc:AlternateContent>
          </a:graphicData>
        </a:graphic>
      </p:graphicFrame>
    </p:spTree>
    <p:extLst>
      <p:ext uri="{BB962C8B-B14F-4D97-AF65-F5344CB8AC3E}">
        <p14:creationId xmlns:p14="http://schemas.microsoft.com/office/powerpoint/2010/main" val="357415546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p:cNvGraphicFramePr>
            <a:graphicFrameLocks noChangeAspect="1"/>
          </p:cNvGraphicFramePr>
          <p:nvPr>
            <p:extLst>
              <p:ext uri="{D42A27DB-BD31-4B8C-83A1-F6EECF244321}">
                <p14:modId xmlns:p14="http://schemas.microsoft.com/office/powerpoint/2010/main" val="1146255324"/>
              </p:ext>
            </p:extLst>
          </p:nvPr>
        </p:nvGraphicFramePr>
        <p:xfrm>
          <a:off x="696987" y="980728"/>
          <a:ext cx="10490200" cy="3576637"/>
        </p:xfrm>
        <a:graphic>
          <a:graphicData uri="http://schemas.openxmlformats.org/presentationml/2006/ole">
            <mc:AlternateContent xmlns:mc="http://schemas.openxmlformats.org/markup-compatibility/2006">
              <mc:Choice xmlns:v="urn:schemas-microsoft-com:vml" Requires="v">
                <p:oleObj spid="_x0000_s27658" name="文档" r:id="rId3" imgW="10490941" imgH="3581728" progId="Word.Document.12">
                  <p:embed/>
                </p:oleObj>
              </mc:Choice>
              <mc:Fallback>
                <p:oleObj name="文档" r:id="rId3" imgW="10490941" imgH="3581728" progId="Word.Document.12">
                  <p:embed/>
                  <p:pic>
                    <p:nvPicPr>
                      <p:cNvPr id="0" name=""/>
                      <p:cNvPicPr/>
                      <p:nvPr/>
                    </p:nvPicPr>
                    <p:blipFill>
                      <a:blip r:embed="rId4"/>
                      <a:stretch>
                        <a:fillRect/>
                      </a:stretch>
                    </p:blipFill>
                    <p:spPr>
                      <a:xfrm>
                        <a:off x="696987" y="980728"/>
                        <a:ext cx="10490200" cy="3576637"/>
                      </a:xfrm>
                      <a:prstGeom prst="rect">
                        <a:avLst/>
                      </a:prstGeom>
                    </p:spPr>
                  </p:pic>
                </p:oleObj>
              </mc:Fallback>
            </mc:AlternateContent>
          </a:graphicData>
        </a:graphic>
      </p:graphicFrame>
      <p:graphicFrame>
        <p:nvGraphicFramePr>
          <p:cNvPr id="4" name="对象 3"/>
          <p:cNvGraphicFramePr>
            <a:graphicFrameLocks noChangeAspect="1"/>
          </p:cNvGraphicFramePr>
          <p:nvPr>
            <p:extLst>
              <p:ext uri="{D42A27DB-BD31-4B8C-83A1-F6EECF244321}">
                <p14:modId xmlns:p14="http://schemas.microsoft.com/office/powerpoint/2010/main" val="559889447"/>
              </p:ext>
            </p:extLst>
          </p:nvPr>
        </p:nvGraphicFramePr>
        <p:xfrm>
          <a:off x="120923" y="4293096"/>
          <a:ext cx="10490200" cy="788987"/>
        </p:xfrm>
        <a:graphic>
          <a:graphicData uri="http://schemas.openxmlformats.org/presentationml/2006/ole">
            <mc:AlternateContent xmlns:mc="http://schemas.openxmlformats.org/markup-compatibility/2006">
              <mc:Choice xmlns:v="urn:schemas-microsoft-com:vml" Requires="v">
                <p:oleObj spid="_x0000_s27659" name="文档" r:id="rId5" imgW="10490941" imgH="788809" progId="Word.Document.12">
                  <p:embed/>
                </p:oleObj>
              </mc:Choice>
              <mc:Fallback>
                <p:oleObj name="文档" r:id="rId5" imgW="10490941" imgH="788809" progId="Word.Document.12">
                  <p:embed/>
                  <p:pic>
                    <p:nvPicPr>
                      <p:cNvPr id="0" name=""/>
                      <p:cNvPicPr/>
                      <p:nvPr/>
                    </p:nvPicPr>
                    <p:blipFill>
                      <a:blip r:embed="rId6"/>
                      <a:stretch>
                        <a:fillRect/>
                      </a:stretch>
                    </p:blipFill>
                    <p:spPr>
                      <a:xfrm>
                        <a:off x="120923" y="4293096"/>
                        <a:ext cx="10490200" cy="788987"/>
                      </a:xfrm>
                      <a:prstGeom prst="rect">
                        <a:avLst/>
                      </a:prstGeom>
                    </p:spPr>
                  </p:pic>
                </p:oleObj>
              </mc:Fallback>
            </mc:AlternateContent>
          </a:graphicData>
        </a:graphic>
      </p:graphicFrame>
    </p:spTree>
    <p:extLst>
      <p:ext uri="{BB962C8B-B14F-4D97-AF65-F5344CB8AC3E}">
        <p14:creationId xmlns:p14="http://schemas.microsoft.com/office/powerpoint/2010/main" val="2247844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35287"/>
            <a:ext cx="10975658" cy="5390057"/>
          </a:xfrm>
        </p:spPr>
        <p:txBody>
          <a:bodyPr>
            <a:normAutofit/>
          </a:bodyPr>
          <a:lstStyle/>
          <a:p>
            <a:pPr indent="713740" algn="ctr"/>
            <a:r>
              <a:rPr lang="zh-CN" altLang="zh-CN" b="1" kern="100" dirty="0">
                <a:solidFill>
                  <a:srgbClr val="548DD4"/>
                </a:solidFill>
                <a:latin typeface="Times New Roman"/>
                <a:ea typeface="方正细黑一简体"/>
                <a:cs typeface="Times New Roman"/>
              </a:rPr>
              <a:t>功率最大值的求解方法</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流过电源的电流最大时，电源的功率、内损耗功率均最大。</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对某定值电阻来说，其电流最大时功率也最大。</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电源的输出功率在外电阻等于内阻时最大，若不能相等，外电阻越接近内阻时，电源的输出功率越大。</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对于外电路中部分不变电阻来说，可以写出其功率表达式，利用数学知识求其极值。</a:t>
            </a:r>
            <a:endParaRPr lang="zh-CN" altLang="zh-CN" sz="1050" kern="100" dirty="0">
              <a:latin typeface="宋体"/>
              <a:cs typeface="Courier New"/>
            </a:endParaRPr>
          </a:p>
          <a:p>
            <a:endParaRPr lang="zh-CN" altLang="en-US" dirty="0"/>
          </a:p>
        </p:txBody>
      </p:sp>
      <p:graphicFrame>
        <p:nvGraphicFramePr>
          <p:cNvPr id="3" name="对象 2"/>
          <p:cNvGraphicFramePr>
            <a:graphicFrameLocks noChangeAspect="1"/>
          </p:cNvGraphicFramePr>
          <p:nvPr>
            <p:extLst>
              <p:ext uri="{D42A27DB-BD31-4B8C-83A1-F6EECF244321}">
                <p14:modId xmlns:p14="http://schemas.microsoft.com/office/powerpoint/2010/main" val="2962759777"/>
              </p:ext>
            </p:extLst>
          </p:nvPr>
        </p:nvGraphicFramePr>
        <p:xfrm>
          <a:off x="624979" y="548680"/>
          <a:ext cx="10490200" cy="595313"/>
        </p:xfrm>
        <a:graphic>
          <a:graphicData uri="http://schemas.openxmlformats.org/presentationml/2006/ole">
            <mc:AlternateContent xmlns:mc="http://schemas.openxmlformats.org/markup-compatibility/2006">
              <mc:Choice xmlns:v="urn:schemas-microsoft-com:vml" Requires="v">
                <p:oleObj spid="_x0000_s28678" name="文档" r:id="rId3" imgW="10490941" imgH="595212" progId="Word.Document.12">
                  <p:embed/>
                </p:oleObj>
              </mc:Choice>
              <mc:Fallback>
                <p:oleObj name="文档" r:id="rId3" imgW="10490941" imgH="595212" progId="Word.Document.12">
                  <p:embed/>
                  <p:pic>
                    <p:nvPicPr>
                      <p:cNvPr id="0" name=""/>
                      <p:cNvPicPr/>
                      <p:nvPr/>
                    </p:nvPicPr>
                    <p:blipFill>
                      <a:blip r:embed="rId4"/>
                      <a:stretch>
                        <a:fillRect/>
                      </a:stretch>
                    </p:blipFill>
                    <p:spPr>
                      <a:xfrm>
                        <a:off x="624979" y="548680"/>
                        <a:ext cx="10490200" cy="595313"/>
                      </a:xfrm>
                      <a:prstGeom prst="rect">
                        <a:avLst/>
                      </a:prstGeom>
                    </p:spPr>
                  </p:pic>
                </p:oleObj>
              </mc:Fallback>
            </mc:AlternateContent>
          </a:graphicData>
        </a:graphic>
      </p:graphicFrame>
    </p:spTree>
    <p:extLst>
      <p:ext uri="{BB962C8B-B14F-4D97-AF65-F5344CB8AC3E}">
        <p14:creationId xmlns:p14="http://schemas.microsoft.com/office/powerpoint/2010/main" val="420571810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36712"/>
            <a:ext cx="10975658" cy="5544615"/>
          </a:xfrm>
        </p:spPr>
        <p:txBody>
          <a:bodyPr>
            <a:normAutofit/>
          </a:bodyPr>
          <a:lstStyle/>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．如图所示的</a:t>
            </a:r>
            <a:r>
              <a:rPr lang="en-US" altLang="zh-CN" b="1" i="1" kern="100" dirty="0">
                <a:latin typeface="Times New Roman"/>
                <a:ea typeface="方正细黑一简体"/>
                <a:cs typeface="Courier New"/>
              </a:rPr>
              <a:t>U</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I</a:t>
            </a:r>
            <a:r>
              <a:rPr lang="zh-CN" altLang="zh-CN" b="1" kern="100" dirty="0">
                <a:latin typeface="Times New Roman"/>
                <a:ea typeface="方正细黑一简体"/>
                <a:cs typeface="Times New Roman"/>
              </a:rPr>
              <a:t>图像中，</a:t>
            </a:r>
            <a:r>
              <a:rPr lang="zh-CN" altLang="zh-CN" sz="1050" kern="100" dirty="0">
                <a:latin typeface="宋体"/>
                <a:cs typeface="Courier New"/>
              </a:rPr>
              <a:t> </a:t>
            </a:r>
            <a:r>
              <a:rPr lang="zh-CN" altLang="zh-CN" b="1" kern="100" dirty="0">
                <a:latin typeface="Times New Roman"/>
                <a:ea typeface="方正细黑一简体"/>
                <a:cs typeface="Times New Roman"/>
              </a:rPr>
              <a:t>直线表示某电源的路端电压与电流的关系图线，曲线表示某电阻</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的电压与电流的关系图线，虚线为交点处曲线的切线。现把该电源和电阻</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连接成闭合电路，则下列关于电源的内阻</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、电阻</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、电源的输出功率</a:t>
            </a:r>
            <a:r>
              <a:rPr lang="en-US" altLang="zh-CN" b="1" i="1" kern="100" dirty="0">
                <a:latin typeface="Times New Roman"/>
                <a:ea typeface="方正细黑一简体"/>
                <a:cs typeface="Courier New"/>
              </a:rPr>
              <a:t>P</a:t>
            </a:r>
            <a:r>
              <a:rPr lang="zh-CN" altLang="zh-CN" b="1" kern="100" dirty="0">
                <a:latin typeface="Times New Roman"/>
                <a:ea typeface="方正细黑一简体"/>
                <a:cs typeface="Times New Roman"/>
              </a:rPr>
              <a:t>及电源的效率</a:t>
            </a:r>
            <a:r>
              <a:rPr lang="en-US" altLang="zh-CN" b="1" i="1" kern="100" dirty="0">
                <a:latin typeface="Times New Roman"/>
                <a:ea typeface="方正细黑一简体"/>
                <a:cs typeface="Courier New"/>
              </a:rPr>
              <a:t>η</a:t>
            </a:r>
            <a:r>
              <a:rPr lang="zh-CN" altLang="zh-CN" b="1" kern="100" dirty="0">
                <a:latin typeface="Times New Roman"/>
                <a:ea typeface="方正细黑一简体"/>
                <a:cs typeface="Times New Roman"/>
              </a:rPr>
              <a:t>计算正确的是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3 Ω</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6 Ω</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P</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9 W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η</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50%</a:t>
            </a:r>
            <a:endParaRPr lang="zh-CN" altLang="zh-CN" sz="1050" kern="100" dirty="0">
              <a:latin typeface="宋体"/>
              <a:cs typeface="Courier New"/>
            </a:endParaRPr>
          </a:p>
          <a:p>
            <a:endParaRPr lang="zh-CN" altLang="en-US" dirty="0"/>
          </a:p>
        </p:txBody>
      </p:sp>
      <p:sp>
        <p:nvSpPr>
          <p:cNvPr id="3" name="流程图: 离页连接符 2"/>
          <p:cNvSpPr/>
          <p:nvPr/>
        </p:nvSpPr>
        <p:spPr>
          <a:xfrm>
            <a:off x="4801443" y="3508"/>
            <a:ext cx="2376264" cy="833204"/>
          </a:xfrm>
          <a:prstGeom prst="flowChartOffpageConnector">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153371" y="-27384"/>
            <a:ext cx="2949205" cy="664028"/>
          </a:xfrm>
          <a:prstGeom prst="rect">
            <a:avLst/>
          </a:prstGeom>
        </p:spPr>
        <p:txBody>
          <a:bodyPr wrap="none">
            <a:spAutoFit/>
          </a:bodyPr>
          <a:lstStyle/>
          <a:p>
            <a:pPr indent="713740" algn="ctr">
              <a:lnSpc>
                <a:spcPct val="150000"/>
              </a:lnSpc>
              <a:spcAft>
                <a:spcPts val="0"/>
              </a:spcAft>
            </a:pPr>
            <a:r>
              <a:rPr lang="en-US" altLang="zh-CN" sz="2800" b="1" kern="100" dirty="0">
                <a:solidFill>
                  <a:srgbClr val="7030A0"/>
                </a:solidFill>
                <a:latin typeface="Times New Roman"/>
                <a:ea typeface="方正细黑一简体"/>
              </a:rPr>
              <a:t>[</a:t>
            </a:r>
            <a:r>
              <a:rPr lang="zh-CN" altLang="zh-CN" sz="2800" b="1" kern="100" dirty="0">
                <a:solidFill>
                  <a:srgbClr val="7030A0"/>
                </a:solidFill>
                <a:latin typeface="Times New Roman"/>
                <a:ea typeface="方正细黑一简体"/>
                <a:cs typeface="Times New Roman"/>
              </a:rPr>
              <a:t>题点全练清</a:t>
            </a:r>
            <a:r>
              <a:rPr lang="en-US" altLang="zh-CN" sz="2800" b="1" kern="100" dirty="0">
                <a:solidFill>
                  <a:srgbClr val="7030A0"/>
                </a:solidFill>
                <a:latin typeface="Times New Roman"/>
                <a:ea typeface="方正细黑一简体"/>
              </a:rPr>
              <a:t>]</a:t>
            </a:r>
            <a:endParaRPr lang="zh-CN" altLang="zh-CN" sz="1050" kern="100" dirty="0">
              <a:effectLst/>
              <a:latin typeface="宋体"/>
              <a:cs typeface="Courier New"/>
            </a:endParaRPr>
          </a:p>
        </p:txBody>
      </p:sp>
      <p:pic>
        <p:nvPicPr>
          <p:cNvPr id="33794" name="Picture 2" descr="F:\人教物理必修第三册（合版）\22RJWL3+251.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969409" y="3645024"/>
            <a:ext cx="2143537" cy="2376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181218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80963" y="260648"/>
            <a:ext cx="10975658" cy="4525963"/>
          </a:xfrm>
        </p:spPr>
        <p:txBody>
          <a:bodyPr/>
          <a:lstStyle/>
          <a:p>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rPr>
              <a:t>D</a:t>
            </a:r>
            <a:r>
              <a:rPr lang="zh-CN" altLang="zh-CN" b="1" kern="100" dirty="0">
                <a:latin typeface="Times New Roman"/>
                <a:ea typeface="方正细黑一简体"/>
                <a:cs typeface="Times New Roman"/>
              </a:rPr>
              <a:t>　</a:t>
            </a:r>
            <a:endParaRPr lang="zh-CN" altLang="en-US" dirty="0"/>
          </a:p>
        </p:txBody>
      </p:sp>
      <p:graphicFrame>
        <p:nvGraphicFramePr>
          <p:cNvPr id="3" name="对象 2"/>
          <p:cNvGraphicFramePr>
            <a:graphicFrameLocks noChangeAspect="1"/>
          </p:cNvGraphicFramePr>
          <p:nvPr>
            <p:extLst>
              <p:ext uri="{D42A27DB-BD31-4B8C-83A1-F6EECF244321}">
                <p14:modId xmlns:p14="http://schemas.microsoft.com/office/powerpoint/2010/main" val="2143025768"/>
              </p:ext>
            </p:extLst>
          </p:nvPr>
        </p:nvGraphicFramePr>
        <p:xfrm>
          <a:off x="552971" y="908720"/>
          <a:ext cx="10490200" cy="4860925"/>
        </p:xfrm>
        <a:graphic>
          <a:graphicData uri="http://schemas.openxmlformats.org/presentationml/2006/ole">
            <mc:AlternateContent xmlns:mc="http://schemas.openxmlformats.org/markup-compatibility/2006">
              <mc:Choice xmlns:v="urn:schemas-microsoft-com:vml" Requires="v">
                <p:oleObj spid="_x0000_s29702" name="文档" r:id="rId3" imgW="10490941" imgH="4861199" progId="Word.Document.12">
                  <p:embed/>
                </p:oleObj>
              </mc:Choice>
              <mc:Fallback>
                <p:oleObj name="文档" r:id="rId3" imgW="10490941" imgH="4861199" progId="Word.Document.12">
                  <p:embed/>
                  <p:pic>
                    <p:nvPicPr>
                      <p:cNvPr id="0" name=""/>
                      <p:cNvPicPr/>
                      <p:nvPr/>
                    </p:nvPicPr>
                    <p:blipFill>
                      <a:blip r:embed="rId4"/>
                      <a:stretch>
                        <a:fillRect/>
                      </a:stretch>
                    </p:blipFill>
                    <p:spPr>
                      <a:xfrm>
                        <a:off x="552971" y="908720"/>
                        <a:ext cx="10490200" cy="4860925"/>
                      </a:xfrm>
                      <a:prstGeom prst="rect">
                        <a:avLst/>
                      </a:prstGeom>
                    </p:spPr>
                  </p:pic>
                </p:oleObj>
              </mc:Fallback>
            </mc:AlternateContent>
          </a:graphicData>
        </a:graphic>
      </p:graphicFrame>
    </p:spTree>
    <p:extLst>
      <p:ext uri="{BB962C8B-B14F-4D97-AF65-F5344CB8AC3E}">
        <p14:creationId xmlns:p14="http://schemas.microsoft.com/office/powerpoint/2010/main" val="2739082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36947" y="548680"/>
            <a:ext cx="10975658" cy="4525963"/>
          </a:xfrm>
        </p:spPr>
        <p:txBody>
          <a:bodyPr/>
          <a:lstStyle/>
          <a:p>
            <a:pPr indent="713740" algn="just"/>
            <a:r>
              <a:rPr lang="en-US" altLang="zh-CN" b="1" kern="100" dirty="0">
                <a:latin typeface="Times New Roman"/>
                <a:ea typeface="方正细黑一简体"/>
                <a:cs typeface="Courier New"/>
              </a:rPr>
              <a:t>2.</a:t>
            </a:r>
            <a:r>
              <a:rPr lang="zh-CN" altLang="zh-CN" sz="1050" kern="100" dirty="0">
                <a:latin typeface="宋体"/>
                <a:cs typeface="Courier New"/>
              </a:rPr>
              <a:t> </a:t>
            </a:r>
            <a:r>
              <a:rPr lang="zh-CN" altLang="zh-CN" b="1" kern="100" dirty="0">
                <a:latin typeface="Times New Roman"/>
                <a:ea typeface="方正细黑一简体"/>
                <a:cs typeface="Times New Roman"/>
              </a:rPr>
              <a:t>如图所示，电源的电动势是</a:t>
            </a:r>
            <a:r>
              <a:rPr lang="en-US" altLang="zh-CN" b="1" kern="100" dirty="0">
                <a:latin typeface="Times New Roman"/>
                <a:ea typeface="方正细黑一简体"/>
                <a:cs typeface="Courier New"/>
              </a:rPr>
              <a:t>6 V</a:t>
            </a:r>
            <a:r>
              <a:rPr lang="zh-CN" altLang="zh-CN" b="1" kern="100" dirty="0">
                <a:latin typeface="Times New Roman"/>
                <a:ea typeface="方正细黑一简体"/>
                <a:cs typeface="Times New Roman"/>
              </a:rPr>
              <a:t>，内电阻是</a:t>
            </a:r>
            <a:r>
              <a:rPr lang="en-US" altLang="zh-CN" b="1" kern="100" dirty="0">
                <a:latin typeface="Times New Roman"/>
                <a:ea typeface="方正细黑一简体"/>
                <a:cs typeface="Courier New"/>
              </a:rPr>
              <a:t>0.5 Ω</a:t>
            </a:r>
            <a:r>
              <a:rPr lang="zh-CN" altLang="zh-CN" b="1" kern="100" dirty="0">
                <a:latin typeface="Times New Roman"/>
                <a:ea typeface="方正细黑一简体"/>
                <a:cs typeface="Times New Roman"/>
              </a:rPr>
              <a:t>，电动机</a:t>
            </a:r>
            <a:r>
              <a:rPr lang="en-US" altLang="zh-CN" b="1" kern="100" dirty="0">
                <a:latin typeface="Times New Roman"/>
                <a:ea typeface="方正细黑一简体"/>
                <a:cs typeface="Courier New"/>
              </a:rPr>
              <a:t>M</a:t>
            </a:r>
            <a:r>
              <a:rPr lang="zh-CN" altLang="zh-CN" b="1" kern="100" dirty="0">
                <a:latin typeface="Times New Roman"/>
                <a:ea typeface="方正细黑一简体"/>
                <a:cs typeface="Times New Roman"/>
              </a:rPr>
              <a:t>的线圈电阻为</a:t>
            </a:r>
            <a:r>
              <a:rPr lang="en-US" altLang="zh-CN" b="1" kern="100" dirty="0">
                <a:latin typeface="Times New Roman"/>
                <a:ea typeface="方正细黑一简体"/>
                <a:cs typeface="Courier New"/>
              </a:rPr>
              <a:t>0.5 Ω</a:t>
            </a:r>
            <a:r>
              <a:rPr lang="zh-CN" altLang="zh-CN" b="1" kern="100" dirty="0">
                <a:latin typeface="Times New Roman"/>
                <a:ea typeface="方正细黑一简体"/>
                <a:cs typeface="Times New Roman"/>
              </a:rPr>
              <a:t>，定值电阻</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0</a:t>
            </a:r>
            <a:r>
              <a:rPr lang="zh-CN" altLang="zh-CN" b="1" kern="100" dirty="0">
                <a:latin typeface="Times New Roman"/>
                <a:ea typeface="方正细黑一简体"/>
                <a:cs typeface="Times New Roman"/>
              </a:rPr>
              <a:t>为</a:t>
            </a:r>
            <a:r>
              <a:rPr lang="en-US" altLang="zh-CN" b="1" kern="100" dirty="0">
                <a:latin typeface="Times New Roman"/>
                <a:ea typeface="方正细黑一简体"/>
                <a:cs typeface="Courier New"/>
              </a:rPr>
              <a:t>3 Ω</a:t>
            </a:r>
            <a:r>
              <a:rPr lang="zh-CN" altLang="zh-CN" b="1" kern="100" dirty="0">
                <a:latin typeface="Times New Roman"/>
                <a:ea typeface="方正细黑一简体"/>
                <a:cs typeface="Times New Roman"/>
              </a:rPr>
              <a:t>，若电压表的示数为</a:t>
            </a:r>
            <a:r>
              <a:rPr lang="en-US" altLang="zh-CN" b="1" kern="100" dirty="0">
                <a:latin typeface="Times New Roman"/>
                <a:ea typeface="方正细黑一简体"/>
                <a:cs typeface="Courier New"/>
              </a:rPr>
              <a:t>3 V</a:t>
            </a:r>
            <a:r>
              <a:rPr lang="zh-CN" altLang="zh-CN" b="1" kern="100" dirty="0">
                <a:latin typeface="Times New Roman"/>
                <a:ea typeface="方正细黑一简体"/>
                <a:cs typeface="Times New Roman"/>
              </a:rPr>
              <a:t>，试求：</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电源的总功率和电源的输出功率；</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电动机消耗的功率和电动机输出的机械功率。</a:t>
            </a:r>
            <a:endParaRPr lang="zh-CN" altLang="zh-CN" sz="1050" kern="100" dirty="0">
              <a:latin typeface="宋体"/>
              <a:cs typeface="Courier New"/>
            </a:endParaRPr>
          </a:p>
          <a:p>
            <a:endParaRPr lang="zh-CN" altLang="en-US" dirty="0"/>
          </a:p>
        </p:txBody>
      </p:sp>
      <p:pic>
        <p:nvPicPr>
          <p:cNvPr id="34818" name="Picture 2" descr="F:\人教物理必修第三册（合版）\21XRJWL12-46.T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4225379" y="3429000"/>
            <a:ext cx="3426069" cy="2382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042351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对象 3"/>
          <p:cNvGraphicFramePr>
            <a:graphicFrameLocks noChangeAspect="1"/>
          </p:cNvGraphicFramePr>
          <p:nvPr>
            <p:extLst>
              <p:ext uri="{D42A27DB-BD31-4B8C-83A1-F6EECF244321}">
                <p14:modId xmlns:p14="http://schemas.microsoft.com/office/powerpoint/2010/main" val="1107056743"/>
              </p:ext>
            </p:extLst>
          </p:nvPr>
        </p:nvGraphicFramePr>
        <p:xfrm>
          <a:off x="852488" y="1303338"/>
          <a:ext cx="10490200" cy="4249737"/>
        </p:xfrm>
        <a:graphic>
          <a:graphicData uri="http://schemas.openxmlformats.org/presentationml/2006/ole">
            <mc:AlternateContent xmlns:mc="http://schemas.openxmlformats.org/markup-compatibility/2006">
              <mc:Choice xmlns:v="urn:schemas-microsoft-com:vml" Requires="v">
                <p:oleObj spid="_x0000_s30726" name="文档" r:id="rId3" imgW="10490941" imgH="4249404" progId="Word.Document.12">
                  <p:embed/>
                </p:oleObj>
              </mc:Choice>
              <mc:Fallback>
                <p:oleObj name="文档" r:id="rId3" imgW="10490941" imgH="4249404" progId="Word.Document.12">
                  <p:embed/>
                  <p:pic>
                    <p:nvPicPr>
                      <p:cNvPr id="0" name=""/>
                      <p:cNvPicPr/>
                      <p:nvPr/>
                    </p:nvPicPr>
                    <p:blipFill>
                      <a:blip r:embed="rId4"/>
                      <a:stretch>
                        <a:fillRect/>
                      </a:stretch>
                    </p:blipFill>
                    <p:spPr>
                      <a:xfrm>
                        <a:off x="852488" y="1303338"/>
                        <a:ext cx="10490200" cy="4249737"/>
                      </a:xfrm>
                      <a:prstGeom prst="rect">
                        <a:avLst/>
                      </a:prstGeom>
                    </p:spPr>
                  </p:pic>
                </p:oleObj>
              </mc:Fallback>
            </mc:AlternateContent>
          </a:graphicData>
        </a:graphic>
      </p:graphicFrame>
    </p:spTree>
    <p:extLst>
      <p:ext uri="{BB962C8B-B14F-4D97-AF65-F5344CB8AC3E}">
        <p14:creationId xmlns:p14="http://schemas.microsoft.com/office/powerpoint/2010/main" val="254190633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36712"/>
            <a:ext cx="10975658" cy="4824536"/>
          </a:xfrm>
        </p:spPr>
        <p:txBody>
          <a:bodyPr/>
          <a:lstStyle/>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电源的输出功率为电动机和定值电阻获得功率之和，</a:t>
            </a:r>
            <a:endParaRPr lang="zh-CN" altLang="zh-CN" sz="1050" kern="100" dirty="0">
              <a:latin typeface="宋体"/>
              <a:cs typeface="Courier New"/>
            </a:endParaRPr>
          </a:p>
          <a:p>
            <a:pPr indent="713740" algn="just"/>
            <a:r>
              <a:rPr lang="zh-CN" altLang="zh-CN" b="1" kern="100" dirty="0">
                <a:latin typeface="Times New Roman"/>
                <a:ea typeface="方正细黑一简体"/>
                <a:cs typeface="Times New Roman"/>
              </a:rPr>
              <a:t>即</a:t>
            </a:r>
            <a:r>
              <a:rPr lang="en-US" altLang="zh-CN" b="1" i="1" kern="100" dirty="0">
                <a:latin typeface="Times New Roman"/>
                <a:ea typeface="方正细黑一简体"/>
                <a:cs typeface="Courier New"/>
              </a:rPr>
              <a:t>P</a:t>
            </a:r>
            <a:r>
              <a:rPr lang="zh-CN" altLang="zh-CN" b="1" kern="100" baseline="-25000" dirty="0">
                <a:latin typeface="Times New Roman"/>
                <a:ea typeface="方正细黑一简体"/>
                <a:cs typeface="Times New Roman"/>
              </a:rPr>
              <a:t>输出</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P</a:t>
            </a:r>
            <a:r>
              <a:rPr lang="en-US" altLang="zh-CN" b="1" kern="100" baseline="-25000" dirty="0">
                <a:latin typeface="Times New Roman"/>
                <a:ea typeface="方正细黑一简体"/>
                <a:cs typeface="Courier New"/>
              </a:rPr>
              <a:t>M</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P</a:t>
            </a:r>
            <a:r>
              <a:rPr lang="en-US" altLang="zh-CN" b="1" kern="100" baseline="-25000" dirty="0">
                <a:latin typeface="Times New Roman"/>
                <a:ea typeface="方正细黑一简体"/>
                <a:cs typeface="Courier New"/>
              </a:rPr>
              <a:t>0</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r>
              <a:rPr lang="zh-CN" altLang="zh-CN" b="1" kern="100" dirty="0">
                <a:latin typeface="Times New Roman"/>
                <a:ea typeface="方正细黑一简体"/>
                <a:cs typeface="Times New Roman"/>
              </a:rPr>
              <a:t>故</a:t>
            </a:r>
            <a:r>
              <a:rPr lang="en-US" altLang="zh-CN" b="1" i="1" kern="100" dirty="0">
                <a:latin typeface="Times New Roman"/>
                <a:ea typeface="方正细黑一简体"/>
                <a:cs typeface="Courier New"/>
              </a:rPr>
              <a:t>P</a:t>
            </a:r>
            <a:r>
              <a:rPr lang="en-US" altLang="zh-CN" b="1" kern="100" baseline="-25000" dirty="0">
                <a:latin typeface="Times New Roman"/>
                <a:ea typeface="方正细黑一简体"/>
                <a:cs typeface="Courier New"/>
              </a:rPr>
              <a:t>M</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P</a:t>
            </a:r>
            <a:r>
              <a:rPr lang="zh-CN" altLang="zh-CN" b="1" kern="100" baseline="-25000" dirty="0">
                <a:latin typeface="Times New Roman"/>
                <a:ea typeface="方正细黑一简体"/>
                <a:cs typeface="Times New Roman"/>
              </a:rPr>
              <a:t>输出</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P</a:t>
            </a:r>
            <a:r>
              <a:rPr lang="en-US" altLang="zh-CN" b="1" kern="100" baseline="-250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P</a:t>
            </a:r>
            <a:r>
              <a:rPr lang="zh-CN" altLang="zh-CN" b="1" kern="100" baseline="-25000" dirty="0">
                <a:latin typeface="Times New Roman"/>
                <a:ea typeface="方正细黑一简体"/>
                <a:cs typeface="Times New Roman"/>
              </a:rPr>
              <a:t>输出</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I</a:t>
            </a:r>
            <a:r>
              <a:rPr lang="en-US" altLang="zh-CN" b="1" kern="100" baseline="30000" dirty="0">
                <a:latin typeface="Times New Roman"/>
                <a:ea typeface="方正细黑一简体"/>
                <a:cs typeface="Courier New"/>
              </a:rPr>
              <a:t>2</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5.5 W</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a:t>
            </a:r>
            <a:r>
              <a:rPr lang="en-US" altLang="zh-CN" b="1" kern="100" baseline="30000" dirty="0">
                <a:latin typeface="Times New Roman"/>
                <a:ea typeface="方正细黑一简体"/>
                <a:cs typeface="Courier New"/>
              </a:rPr>
              <a:t>2</a:t>
            </a:r>
            <a:r>
              <a:rPr lang="en-US" altLang="zh-CN" b="1" kern="100" dirty="0">
                <a:latin typeface="Times New Roman"/>
                <a:ea typeface="方正细黑一简体"/>
                <a:cs typeface="Courier New"/>
              </a:rPr>
              <a:t>×3 W</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2.5 W</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r>
              <a:rPr lang="zh-CN" altLang="zh-CN" b="1" kern="100" dirty="0">
                <a:latin typeface="Times New Roman"/>
                <a:ea typeface="方正细黑一简体"/>
                <a:cs typeface="Times New Roman"/>
              </a:rPr>
              <a:t>由</a:t>
            </a:r>
            <a:r>
              <a:rPr lang="en-US" altLang="zh-CN" b="1" i="1" kern="100" dirty="0">
                <a:latin typeface="Times New Roman"/>
                <a:ea typeface="方正细黑一简体"/>
                <a:cs typeface="Courier New"/>
              </a:rPr>
              <a:t>P</a:t>
            </a:r>
            <a:r>
              <a:rPr lang="en-US" altLang="zh-CN" b="1" kern="100" baseline="-25000" dirty="0">
                <a:latin typeface="Times New Roman"/>
                <a:ea typeface="方正细黑一简体"/>
                <a:cs typeface="Courier New"/>
              </a:rPr>
              <a:t>M</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P</a:t>
            </a:r>
            <a:r>
              <a:rPr lang="zh-CN" altLang="zh-CN" b="1" kern="100" baseline="-25000" dirty="0">
                <a:latin typeface="Times New Roman"/>
                <a:ea typeface="方正细黑一简体"/>
                <a:cs typeface="Times New Roman"/>
              </a:rPr>
              <a:t>机</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P</a:t>
            </a:r>
            <a:r>
              <a:rPr lang="en-US" altLang="zh-CN" b="1" kern="100" baseline="-25000" dirty="0">
                <a:latin typeface="Times New Roman"/>
                <a:ea typeface="方正细黑一简体"/>
                <a:cs typeface="Courier New"/>
              </a:rPr>
              <a:t>M</a:t>
            </a:r>
            <a:r>
              <a:rPr lang="en-US" altLang="zh-CN" b="1" i="1" kern="100" baseline="-25000" dirty="0">
                <a:latin typeface="Times New Roman"/>
                <a:ea typeface="方正细黑一简体"/>
                <a:cs typeface="Courier New"/>
              </a:rPr>
              <a:t>r</a:t>
            </a:r>
            <a:r>
              <a:rPr lang="zh-CN" altLang="zh-CN" b="1" kern="100" dirty="0">
                <a:latin typeface="Times New Roman"/>
                <a:ea typeface="方正细黑一简体"/>
                <a:cs typeface="Times New Roman"/>
              </a:rPr>
              <a:t>得</a:t>
            </a:r>
            <a:endParaRPr lang="zh-CN" altLang="zh-CN" sz="1050" kern="100" dirty="0">
              <a:latin typeface="宋体"/>
              <a:cs typeface="Courier New"/>
            </a:endParaRPr>
          </a:p>
          <a:p>
            <a:pPr indent="713740" algn="just"/>
            <a:r>
              <a:rPr lang="en-US" altLang="zh-CN" b="1" i="1" kern="100" dirty="0">
                <a:latin typeface="Times New Roman"/>
                <a:ea typeface="方正细黑一简体"/>
                <a:cs typeface="Courier New"/>
              </a:rPr>
              <a:t>P</a:t>
            </a:r>
            <a:r>
              <a:rPr lang="zh-CN" altLang="zh-CN" b="1" kern="100" baseline="-25000" dirty="0">
                <a:latin typeface="Times New Roman"/>
                <a:ea typeface="方正细黑一简体"/>
                <a:cs typeface="Times New Roman"/>
              </a:rPr>
              <a:t>机</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P</a:t>
            </a:r>
            <a:r>
              <a:rPr lang="en-US" altLang="zh-CN" b="1" kern="100" baseline="-25000" dirty="0">
                <a:latin typeface="Times New Roman"/>
                <a:ea typeface="方正细黑一简体"/>
                <a:cs typeface="Courier New"/>
              </a:rPr>
              <a:t>M</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P</a:t>
            </a:r>
            <a:r>
              <a:rPr lang="en-US" altLang="zh-CN" b="1" kern="100" baseline="-25000" dirty="0">
                <a:latin typeface="Times New Roman"/>
                <a:ea typeface="方正细黑一简体"/>
                <a:cs typeface="Courier New"/>
              </a:rPr>
              <a:t>M</a:t>
            </a:r>
            <a:r>
              <a:rPr lang="en-US" altLang="zh-CN" b="1" i="1" kern="100" baseline="-25000" dirty="0">
                <a:latin typeface="Times New Roman"/>
                <a:ea typeface="方正细黑一简体"/>
                <a:cs typeface="Courier New"/>
              </a:rPr>
              <a:t>r</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P</a:t>
            </a:r>
            <a:r>
              <a:rPr lang="en-US" altLang="zh-CN" b="1" kern="100" baseline="-25000" dirty="0">
                <a:latin typeface="Times New Roman"/>
                <a:ea typeface="方正细黑一简体"/>
                <a:cs typeface="Courier New"/>
              </a:rPr>
              <a:t>M</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I</a:t>
            </a:r>
            <a:r>
              <a:rPr lang="en-US" altLang="zh-CN" b="1" kern="100" baseline="30000" dirty="0">
                <a:latin typeface="Times New Roman"/>
                <a:ea typeface="方正细黑一简体"/>
                <a:cs typeface="Courier New"/>
              </a:rPr>
              <a:t>2</a:t>
            </a:r>
            <a:r>
              <a:rPr lang="en-US" altLang="zh-CN" b="1" i="1" kern="100" dirty="0">
                <a:latin typeface="Times New Roman"/>
                <a:ea typeface="方正细黑一简体"/>
                <a:cs typeface="Courier New"/>
              </a:rPr>
              <a:t>r</a:t>
            </a:r>
            <a:r>
              <a:rPr lang="zh-CN" altLang="zh-CN" b="1" kern="100" baseline="-25000" dirty="0">
                <a:latin typeface="Times New Roman"/>
                <a:ea typeface="方正细黑一简体"/>
                <a:cs typeface="Times New Roman"/>
              </a:rPr>
              <a:t>机</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2.5  W</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a:t>
            </a:r>
            <a:r>
              <a:rPr lang="en-US" altLang="zh-CN" b="1" kern="100" baseline="30000" dirty="0">
                <a:latin typeface="Times New Roman"/>
                <a:ea typeface="方正细黑一简体"/>
                <a:cs typeface="Courier New"/>
              </a:rPr>
              <a:t>2</a:t>
            </a:r>
            <a:r>
              <a:rPr lang="en-US" altLang="zh-CN" b="1" kern="100" dirty="0">
                <a:latin typeface="Times New Roman"/>
                <a:ea typeface="方正细黑一简体"/>
                <a:cs typeface="Courier New"/>
              </a:rPr>
              <a:t>×0.5 W</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 W</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(1)6 W</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5.5 W</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(2)2.5 W</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2 W</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437729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Effect transition="in" filter="barn(inVertical)">
                                      <p:cBhvr>
                                        <p:cTn id="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3093" y="1940188"/>
            <a:ext cx="12218268" cy="2424916"/>
            <a:chOff x="170694" y="177982"/>
            <a:chExt cx="3936004" cy="781165"/>
          </a:xfrm>
        </p:grpSpPr>
        <p:sp>
          <p:nvSpPr>
            <p:cNvPr id="19" name="等腰三角形 18"/>
            <p:cNvSpPr/>
            <p:nvPr/>
          </p:nvSpPr>
          <p:spPr>
            <a:xfrm>
              <a:off x="1233863" y="177982"/>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0" name="等腰三角形 19"/>
            <p:cNvSpPr/>
            <p:nvPr/>
          </p:nvSpPr>
          <p:spPr>
            <a:xfrm flipV="1">
              <a:off x="200258" y="602633"/>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1" name="矩形 20"/>
            <p:cNvSpPr/>
            <p:nvPr/>
          </p:nvSpPr>
          <p:spPr>
            <a:xfrm>
              <a:off x="170694" y="261768"/>
              <a:ext cx="3936004" cy="611981"/>
            </a:xfrm>
            <a:prstGeom prst="rect">
              <a:avLst/>
            </a:prstGeom>
            <a:solidFill>
              <a:srgbClr val="C4C7CB"/>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2" name="平行四边形 21"/>
            <p:cNvSpPr/>
            <p:nvPr/>
          </p:nvSpPr>
          <p:spPr>
            <a:xfrm>
              <a:off x="376965" y="178257"/>
              <a:ext cx="1036076" cy="779005"/>
            </a:xfrm>
            <a:prstGeom prst="parallelogram">
              <a:avLst>
                <a:gd name="adj" fmla="val 48207"/>
              </a:avLst>
            </a:prstGeom>
            <a:solidFill>
              <a:schemeClr val="accent1">
                <a:lumMod val="75000"/>
              </a:scheme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3" name="文本框 6"/>
            <p:cNvSpPr txBox="1"/>
            <p:nvPr/>
          </p:nvSpPr>
          <p:spPr>
            <a:xfrm>
              <a:off x="715022" y="308282"/>
              <a:ext cx="569115" cy="418898"/>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8000" b="0" i="0" u="none" strike="noStrike" kern="0" cap="none" spc="0" normalizeH="0" baseline="0" noProof="0" dirty="0" smtClean="0">
                  <a:ln>
                    <a:noFill/>
                  </a:ln>
                  <a:solidFill>
                    <a:prstClr val="white">
                      <a:lumMod val="95000"/>
                    </a:prstClr>
                  </a:solidFill>
                  <a:effectLst/>
                  <a:uLnTx/>
                  <a:uFillTx/>
                  <a:latin typeface="Impact" panose="020B0806030902050204" pitchFamily="34" charset="0"/>
                </a:rPr>
                <a:t>03</a:t>
              </a:r>
            </a:p>
          </p:txBody>
        </p:sp>
      </p:grpSp>
      <p:sp>
        <p:nvSpPr>
          <p:cNvPr id="24" name="TextBox 23"/>
          <p:cNvSpPr txBox="1"/>
          <p:nvPr/>
        </p:nvSpPr>
        <p:spPr>
          <a:xfrm>
            <a:off x="5685907" y="2802898"/>
            <a:ext cx="4588144" cy="684805"/>
          </a:xfrm>
          <a:prstGeom prst="rect">
            <a:avLst/>
          </a:prstGeom>
          <a:noFill/>
        </p:spPr>
        <p:txBody>
          <a:bodyPr wrap="square" lIns="68584" tIns="34291" rIns="68584" bIns="34291" rtlCol="0">
            <a:spAutoFit/>
          </a:bodyPr>
          <a:lstStyle/>
          <a:p>
            <a:r>
              <a:rPr lang="zh-CN" altLang="en-US"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课时跟踪检测</a:t>
            </a:r>
          </a:p>
        </p:txBody>
      </p:sp>
    </p:spTree>
    <p:extLst>
      <p:ext uri="{BB962C8B-B14F-4D97-AF65-F5344CB8AC3E}">
        <p14:creationId xmlns:p14="http://schemas.microsoft.com/office/powerpoint/2010/main" val="1787558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800" fill="hold"/>
                                        <p:tgtEl>
                                          <p:spTgt spid="18"/>
                                        </p:tgtEl>
                                        <p:attrNameLst>
                                          <p:attrName>ppt_x</p:attrName>
                                        </p:attrNameLst>
                                      </p:cBhvr>
                                      <p:tavLst>
                                        <p:tav tm="0">
                                          <p:val>
                                            <p:strVal val="0-#ppt_w/2"/>
                                          </p:val>
                                        </p:tav>
                                        <p:tav tm="100000">
                                          <p:val>
                                            <p:strVal val="#ppt_x"/>
                                          </p:val>
                                        </p:tav>
                                      </p:tavLst>
                                    </p:anim>
                                    <p:anim calcmode="lin" valueType="num">
                                      <p:cBhvr additive="base">
                                        <p:cTn id="8" dur="8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24"/>
                                        </p:tgtEl>
                                        <p:attrNameLst>
                                          <p:attrName>style.visibility</p:attrName>
                                        </p:attrNameLst>
                                      </p:cBhvr>
                                      <p:to>
                                        <p:strVal val="visible"/>
                                      </p:to>
                                    </p:set>
                                    <p:animEffect transition="in" filter="wipe(left)">
                                      <p:cBhvr>
                                        <p:cTn id="12" dur="200"/>
                                        <p:tgtEl>
                                          <p:spTgt spid="24"/>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24"/>
                                        </p:tgtEl>
                                      </p:cBhvr>
                                      <p:to x="80000" y="100000"/>
                                    </p:animScale>
                                    <p:anim by="(#ppt_w*0.10)" calcmode="lin" valueType="num">
                                      <p:cBhvr>
                                        <p:cTn id="15" dur="50" autoRev="1" fill="hold">
                                          <p:stCondLst>
                                            <p:cond delay="0"/>
                                          </p:stCondLst>
                                        </p:cTn>
                                        <p:tgtEl>
                                          <p:spTgt spid="24"/>
                                        </p:tgtEl>
                                        <p:attrNameLst>
                                          <p:attrName>ppt_x</p:attrName>
                                        </p:attrNameLst>
                                      </p:cBhvr>
                                    </p:anim>
                                    <p:anim by="(-#ppt_w*0.10)" calcmode="lin" valueType="num">
                                      <p:cBhvr>
                                        <p:cTn id="16" dur="50" autoRev="1" fill="hold">
                                          <p:stCondLst>
                                            <p:cond delay="0"/>
                                          </p:stCondLst>
                                        </p:cTn>
                                        <p:tgtEl>
                                          <p:spTgt spid="24"/>
                                        </p:tgtEl>
                                        <p:attrNameLst>
                                          <p:attrName>ppt_y</p:attrName>
                                        </p:attrNameLst>
                                      </p:cBhvr>
                                    </p:anim>
                                    <p:animRot by="-480000">
                                      <p:cBhvr>
                                        <p:cTn id="17" dur="50" autoRev="1"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1">
            <a:hlinkClick r:id="rId3"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1</a:t>
            </a:r>
          </a:p>
        </p:txBody>
      </p:sp>
      <p:sp>
        <p:nvSpPr>
          <p:cNvPr id="9" name="Rectangle 21">
            <a:hlinkClick r:id="rId4"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0" name="Rectangle 21">
            <a:hlinkClick r:id="rId5"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11" name="Rectangle 21">
            <a:hlinkClick r:id="rId6"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12" name="Rectangle 21">
            <a:hlinkClick r:id="rId7"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13" name="Rectangle 21">
            <a:hlinkClick r:id="rId8"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14" name="Rectangle 21">
            <a:hlinkClick r:id="rId9"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17" name="Rectangle 21">
            <a:hlinkClick r:id="rId10"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19" name="Rectangle 21">
            <a:hlinkClick r:id="rId11"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0" name="Rectangle 21">
            <a:hlinkClick r:id="rId12"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1" name="Rectangle 21">
            <a:hlinkClick r:id="rId13"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2" name="Rectangle 21">
            <a:hlinkClick r:id="rId14"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graphicFrame>
        <p:nvGraphicFramePr>
          <p:cNvPr id="2" name="对象 1"/>
          <p:cNvGraphicFramePr>
            <a:graphicFrameLocks noChangeAspect="1"/>
          </p:cNvGraphicFramePr>
          <p:nvPr>
            <p:extLst>
              <p:ext uri="{D42A27DB-BD31-4B8C-83A1-F6EECF244321}">
                <p14:modId xmlns:p14="http://schemas.microsoft.com/office/powerpoint/2010/main" val="670247907"/>
              </p:ext>
            </p:extLst>
          </p:nvPr>
        </p:nvGraphicFramePr>
        <p:xfrm>
          <a:off x="820738" y="944264"/>
          <a:ext cx="10552112" cy="5653088"/>
        </p:xfrm>
        <a:graphic>
          <a:graphicData uri="http://schemas.openxmlformats.org/presentationml/2006/ole">
            <mc:AlternateContent xmlns:mc="http://schemas.openxmlformats.org/markup-compatibility/2006">
              <mc:Choice xmlns:v="urn:schemas-microsoft-com:vml" Requires="v">
                <p:oleObj spid="_x0000_s31750" name="文档" r:id="rId15" imgW="10552112" imgH="5652532" progId="Word.Document.12">
                  <p:embed/>
                </p:oleObj>
              </mc:Choice>
              <mc:Fallback>
                <p:oleObj name="文档" r:id="rId15" imgW="10552112" imgH="5652532" progId="Word.Document.12">
                  <p:embed/>
                  <p:pic>
                    <p:nvPicPr>
                      <p:cNvPr id="0" name=""/>
                      <p:cNvPicPr/>
                      <p:nvPr/>
                    </p:nvPicPr>
                    <p:blipFill>
                      <a:blip r:embed="rId16"/>
                      <a:stretch>
                        <a:fillRect/>
                      </a:stretch>
                    </p:blipFill>
                    <p:spPr>
                      <a:xfrm>
                        <a:off x="820738" y="944264"/>
                        <a:ext cx="10552112" cy="5653088"/>
                      </a:xfrm>
                      <a:prstGeom prst="rect">
                        <a:avLst/>
                      </a:prstGeom>
                    </p:spPr>
                  </p:pic>
                </p:oleObj>
              </mc:Fallback>
            </mc:AlternateContent>
          </a:graphicData>
        </a:graphic>
      </p:graphicFrame>
    </p:spTree>
    <p:extLst>
      <p:ext uri="{BB962C8B-B14F-4D97-AF65-F5344CB8AC3E}">
        <p14:creationId xmlns:p14="http://schemas.microsoft.com/office/powerpoint/2010/main" val="372249713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21">
            <a:hlinkClick r:id="rId3"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1</a:t>
            </a:r>
          </a:p>
        </p:txBody>
      </p:sp>
      <p:sp>
        <p:nvSpPr>
          <p:cNvPr id="46" name="Rectangle 21">
            <a:hlinkClick r:id="rId4"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47" name="Rectangle 21">
            <a:hlinkClick r:id="rId5"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48" name="Rectangle 21">
            <a:hlinkClick r:id="rId6"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49" name="Rectangle 21">
            <a:hlinkClick r:id="rId7"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50" name="Rectangle 21">
            <a:hlinkClick r:id="rId8"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51" name="Rectangle 21">
            <a:hlinkClick r:id="rId9"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52" name="Rectangle 21">
            <a:hlinkClick r:id="rId10"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53" name="Rectangle 21">
            <a:hlinkClick r:id="rId11"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54" name="Rectangle 21">
            <a:hlinkClick r:id="rId12"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55" name="Rectangle 21">
            <a:hlinkClick r:id="rId13"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56" name="Rectangle 21">
            <a:hlinkClick r:id="rId14"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24" name="内容占位符 2"/>
          <p:cNvSpPr>
            <a:spLocks noGrp="1"/>
          </p:cNvSpPr>
          <p:nvPr>
            <p:ph idx="1"/>
          </p:nvPr>
        </p:nvSpPr>
        <p:spPr>
          <a:xfrm>
            <a:off x="609759" y="836712"/>
            <a:ext cx="10975658" cy="5390057"/>
          </a:xfrm>
        </p:spPr>
        <p:txBody>
          <a:bodyPr/>
          <a:lstStyle/>
          <a:p>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rPr>
              <a:t>CD</a:t>
            </a:r>
            <a:r>
              <a:rPr lang="zh-CN" altLang="zh-CN" b="1" kern="100" dirty="0">
                <a:latin typeface="Times New Roman"/>
                <a:ea typeface="方正细黑一简体"/>
                <a:cs typeface="Times New Roman"/>
              </a:rPr>
              <a:t>　</a:t>
            </a:r>
            <a:endParaRPr lang="zh-CN" altLang="en-US" dirty="0"/>
          </a:p>
        </p:txBody>
      </p:sp>
      <p:graphicFrame>
        <p:nvGraphicFramePr>
          <p:cNvPr id="2" name="对象 1"/>
          <p:cNvGraphicFramePr>
            <a:graphicFrameLocks noChangeAspect="1"/>
          </p:cNvGraphicFramePr>
          <p:nvPr>
            <p:extLst>
              <p:ext uri="{D42A27DB-BD31-4B8C-83A1-F6EECF244321}">
                <p14:modId xmlns:p14="http://schemas.microsoft.com/office/powerpoint/2010/main" val="632721378"/>
              </p:ext>
            </p:extLst>
          </p:nvPr>
        </p:nvGraphicFramePr>
        <p:xfrm>
          <a:off x="704232" y="1988840"/>
          <a:ext cx="10552112" cy="2671763"/>
        </p:xfrm>
        <a:graphic>
          <a:graphicData uri="http://schemas.openxmlformats.org/presentationml/2006/ole">
            <mc:AlternateContent xmlns:mc="http://schemas.openxmlformats.org/markup-compatibility/2006">
              <mc:Choice xmlns:v="urn:schemas-microsoft-com:vml" Requires="v">
                <p:oleObj spid="_x0000_s32774" name="文档" r:id="rId15" imgW="10552112" imgH="2672146" progId="Word.Document.12">
                  <p:embed/>
                </p:oleObj>
              </mc:Choice>
              <mc:Fallback>
                <p:oleObj name="文档" r:id="rId15" imgW="10552112" imgH="2672146" progId="Word.Document.12">
                  <p:embed/>
                  <p:pic>
                    <p:nvPicPr>
                      <p:cNvPr id="0" name=""/>
                      <p:cNvPicPr/>
                      <p:nvPr/>
                    </p:nvPicPr>
                    <p:blipFill>
                      <a:blip r:embed="rId16"/>
                      <a:stretch>
                        <a:fillRect/>
                      </a:stretch>
                    </p:blipFill>
                    <p:spPr>
                      <a:xfrm>
                        <a:off x="704232" y="1988840"/>
                        <a:ext cx="10552112" cy="2671763"/>
                      </a:xfrm>
                      <a:prstGeom prst="rect">
                        <a:avLst/>
                      </a:prstGeom>
                    </p:spPr>
                  </p:pic>
                </p:oleObj>
              </mc:Fallback>
            </mc:AlternateContent>
          </a:graphicData>
        </a:graphic>
      </p:graphicFrame>
    </p:spTree>
    <p:extLst>
      <p:ext uri="{BB962C8B-B14F-4D97-AF65-F5344CB8AC3E}">
        <p14:creationId xmlns:p14="http://schemas.microsoft.com/office/powerpoint/2010/main" val="4051748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3"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4"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5"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6"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7"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8"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9"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5" name="Rectangle 21">
            <a:hlinkClick r:id="rId10"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6" name="Rectangle 21">
            <a:hlinkClick r:id="rId11"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7" name="Rectangle 21">
            <a:hlinkClick r:id="rId12"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8" name="Rectangle 21">
            <a:hlinkClick r:id="rId13"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9" name="Rectangle 21">
            <a:hlinkClick r:id="rId14"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graphicFrame>
        <p:nvGraphicFramePr>
          <p:cNvPr id="2" name="对象 1"/>
          <p:cNvGraphicFramePr>
            <a:graphicFrameLocks noChangeAspect="1"/>
          </p:cNvGraphicFramePr>
          <p:nvPr>
            <p:extLst>
              <p:ext uri="{D42A27DB-BD31-4B8C-83A1-F6EECF244321}">
                <p14:modId xmlns:p14="http://schemas.microsoft.com/office/powerpoint/2010/main" val="391641652"/>
              </p:ext>
            </p:extLst>
          </p:nvPr>
        </p:nvGraphicFramePr>
        <p:xfrm>
          <a:off x="820738" y="515938"/>
          <a:ext cx="10552112" cy="5827712"/>
        </p:xfrm>
        <a:graphic>
          <a:graphicData uri="http://schemas.openxmlformats.org/presentationml/2006/ole">
            <mc:AlternateContent xmlns:mc="http://schemas.openxmlformats.org/markup-compatibility/2006">
              <mc:Choice xmlns:v="urn:schemas-microsoft-com:vml" Requires="v">
                <p:oleObj spid="_x0000_s33798" name="文档" r:id="rId15" imgW="10552112" imgH="5827022" progId="Word.Document.12">
                  <p:embed/>
                </p:oleObj>
              </mc:Choice>
              <mc:Fallback>
                <p:oleObj name="文档" r:id="rId15" imgW="10552112" imgH="5827022" progId="Word.Document.12">
                  <p:embed/>
                  <p:pic>
                    <p:nvPicPr>
                      <p:cNvPr id="0" name=""/>
                      <p:cNvPicPr/>
                      <p:nvPr/>
                    </p:nvPicPr>
                    <p:blipFill>
                      <a:blip r:embed="rId16"/>
                      <a:stretch>
                        <a:fillRect/>
                      </a:stretch>
                    </p:blipFill>
                    <p:spPr>
                      <a:xfrm>
                        <a:off x="820738" y="515938"/>
                        <a:ext cx="10552112" cy="5827712"/>
                      </a:xfrm>
                      <a:prstGeom prst="rect">
                        <a:avLst/>
                      </a:prstGeom>
                    </p:spPr>
                  </p:pic>
                </p:oleObj>
              </mc:Fallback>
            </mc:AlternateContent>
          </a:graphicData>
        </a:graphic>
      </p:graphicFrame>
    </p:spTree>
    <p:extLst>
      <p:ext uri="{BB962C8B-B14F-4D97-AF65-F5344CB8AC3E}">
        <p14:creationId xmlns:p14="http://schemas.microsoft.com/office/powerpoint/2010/main" val="374017484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3"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4"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5"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6"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7"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8"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9"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5" name="Rectangle 21">
            <a:hlinkClick r:id="rId10"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6" name="Rectangle 21">
            <a:hlinkClick r:id="rId11"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7" name="Rectangle 21">
            <a:hlinkClick r:id="rId12"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8" name="Rectangle 21">
            <a:hlinkClick r:id="rId13"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9" name="Rectangle 21">
            <a:hlinkClick r:id="rId14"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37" name="内容占位符 2"/>
          <p:cNvSpPr>
            <a:spLocks noGrp="1"/>
          </p:cNvSpPr>
          <p:nvPr>
            <p:ph idx="1"/>
          </p:nvPr>
        </p:nvSpPr>
        <p:spPr>
          <a:xfrm>
            <a:off x="480963" y="404664"/>
            <a:ext cx="10975658" cy="5390057"/>
          </a:xfrm>
        </p:spPr>
        <p:txBody>
          <a:bodyPr/>
          <a:lstStyle/>
          <a:p>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rPr>
              <a:t>AC</a:t>
            </a:r>
            <a:r>
              <a:rPr lang="zh-CN" altLang="zh-CN" b="1" kern="100" dirty="0">
                <a:latin typeface="Times New Roman"/>
                <a:ea typeface="方正细黑一简体"/>
                <a:cs typeface="Times New Roman"/>
              </a:rPr>
              <a:t>　</a:t>
            </a:r>
            <a:endParaRPr lang="zh-CN" altLang="en-US" dirty="0"/>
          </a:p>
        </p:txBody>
      </p:sp>
      <p:graphicFrame>
        <p:nvGraphicFramePr>
          <p:cNvPr id="2" name="对象 1"/>
          <p:cNvGraphicFramePr>
            <a:graphicFrameLocks noChangeAspect="1"/>
          </p:cNvGraphicFramePr>
          <p:nvPr>
            <p:extLst>
              <p:ext uri="{D42A27DB-BD31-4B8C-83A1-F6EECF244321}">
                <p14:modId xmlns:p14="http://schemas.microsoft.com/office/powerpoint/2010/main" val="2427253894"/>
              </p:ext>
            </p:extLst>
          </p:nvPr>
        </p:nvGraphicFramePr>
        <p:xfrm>
          <a:off x="549521" y="1109662"/>
          <a:ext cx="10552112" cy="5748338"/>
        </p:xfrm>
        <a:graphic>
          <a:graphicData uri="http://schemas.openxmlformats.org/presentationml/2006/ole">
            <mc:AlternateContent xmlns:mc="http://schemas.openxmlformats.org/markup-compatibility/2006">
              <mc:Choice xmlns:v="urn:schemas-microsoft-com:vml" Requires="v">
                <p:oleObj spid="_x0000_s34822" name="文档" r:id="rId15" imgW="10552112" imgH="5748069" progId="Word.Document.12">
                  <p:embed/>
                </p:oleObj>
              </mc:Choice>
              <mc:Fallback>
                <p:oleObj name="文档" r:id="rId15" imgW="10552112" imgH="5748069" progId="Word.Document.12">
                  <p:embed/>
                  <p:pic>
                    <p:nvPicPr>
                      <p:cNvPr id="0" name=""/>
                      <p:cNvPicPr/>
                      <p:nvPr/>
                    </p:nvPicPr>
                    <p:blipFill>
                      <a:blip r:embed="rId16"/>
                      <a:stretch>
                        <a:fillRect/>
                      </a:stretch>
                    </p:blipFill>
                    <p:spPr>
                      <a:xfrm>
                        <a:off x="549521" y="1109662"/>
                        <a:ext cx="10552112" cy="5748338"/>
                      </a:xfrm>
                      <a:prstGeom prst="rect">
                        <a:avLst/>
                      </a:prstGeom>
                    </p:spPr>
                  </p:pic>
                </p:oleObj>
              </mc:Fallback>
            </mc:AlternateContent>
          </a:graphicData>
        </a:graphic>
      </p:graphicFrame>
    </p:spTree>
    <p:extLst>
      <p:ext uri="{BB962C8B-B14F-4D97-AF65-F5344CB8AC3E}">
        <p14:creationId xmlns:p14="http://schemas.microsoft.com/office/powerpoint/2010/main" val="1170999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3"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4"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5"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6"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7"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8"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9"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5" name="Rectangle 21">
            <a:hlinkClick r:id="rId10"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6" name="Rectangle 21">
            <a:hlinkClick r:id="rId11"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7" name="Rectangle 21">
            <a:hlinkClick r:id="rId12"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8" name="Rectangle 21">
            <a:hlinkClick r:id="rId13"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9" name="Rectangle 21">
            <a:hlinkClick r:id="rId14"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graphicFrame>
        <p:nvGraphicFramePr>
          <p:cNvPr id="2" name="对象 1"/>
          <p:cNvGraphicFramePr>
            <a:graphicFrameLocks noChangeAspect="1"/>
          </p:cNvGraphicFramePr>
          <p:nvPr>
            <p:extLst>
              <p:ext uri="{D42A27DB-BD31-4B8C-83A1-F6EECF244321}">
                <p14:modId xmlns:p14="http://schemas.microsoft.com/office/powerpoint/2010/main" val="725581352"/>
              </p:ext>
            </p:extLst>
          </p:nvPr>
        </p:nvGraphicFramePr>
        <p:xfrm>
          <a:off x="820738" y="2035175"/>
          <a:ext cx="10552112" cy="2787650"/>
        </p:xfrm>
        <a:graphic>
          <a:graphicData uri="http://schemas.openxmlformats.org/presentationml/2006/ole">
            <mc:AlternateContent xmlns:mc="http://schemas.openxmlformats.org/markup-compatibility/2006">
              <mc:Choice xmlns:v="urn:schemas-microsoft-com:vml" Requires="v">
                <p:oleObj spid="_x0000_s35846" name="文档" r:id="rId15" imgW="10552112" imgH="2788232" progId="Word.Document.12">
                  <p:embed/>
                </p:oleObj>
              </mc:Choice>
              <mc:Fallback>
                <p:oleObj name="文档" r:id="rId15" imgW="10552112" imgH="2788232" progId="Word.Document.12">
                  <p:embed/>
                  <p:pic>
                    <p:nvPicPr>
                      <p:cNvPr id="0" name=""/>
                      <p:cNvPicPr/>
                      <p:nvPr/>
                    </p:nvPicPr>
                    <p:blipFill>
                      <a:blip r:embed="rId16"/>
                      <a:stretch>
                        <a:fillRect/>
                      </a:stretch>
                    </p:blipFill>
                    <p:spPr>
                      <a:xfrm>
                        <a:off x="820738" y="2035175"/>
                        <a:ext cx="10552112" cy="2787650"/>
                      </a:xfrm>
                      <a:prstGeom prst="rect">
                        <a:avLst/>
                      </a:prstGeom>
                    </p:spPr>
                  </p:pic>
                </p:oleObj>
              </mc:Fallback>
            </mc:AlternateContent>
          </a:graphicData>
        </a:graphic>
      </p:graphicFrame>
    </p:spTree>
    <p:extLst>
      <p:ext uri="{BB962C8B-B14F-4D97-AF65-F5344CB8AC3E}">
        <p14:creationId xmlns:p14="http://schemas.microsoft.com/office/powerpoint/2010/main" val="256455082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3"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4"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5"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6"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7"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8"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9"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5" name="Rectangle 21">
            <a:hlinkClick r:id="rId10"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6" name="Rectangle 21">
            <a:hlinkClick r:id="rId11"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7" name="Rectangle 21">
            <a:hlinkClick r:id="rId12"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8" name="Rectangle 21">
            <a:hlinkClick r:id="rId13"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9" name="Rectangle 21">
            <a:hlinkClick r:id="rId14"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37" name="内容占位符 2"/>
          <p:cNvSpPr>
            <a:spLocks noGrp="1"/>
          </p:cNvSpPr>
          <p:nvPr>
            <p:ph idx="1"/>
          </p:nvPr>
        </p:nvSpPr>
        <p:spPr>
          <a:xfrm>
            <a:off x="609759" y="836712"/>
            <a:ext cx="10975658" cy="5390057"/>
          </a:xfrm>
        </p:spPr>
        <p:txBody>
          <a:bodyPr/>
          <a:lstStyle/>
          <a:p>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rPr>
              <a:t>B</a:t>
            </a:r>
            <a:r>
              <a:rPr lang="zh-CN" altLang="zh-CN" b="1" kern="100" dirty="0">
                <a:latin typeface="Times New Roman"/>
                <a:ea typeface="方正细黑一简体"/>
                <a:cs typeface="Times New Roman"/>
              </a:rPr>
              <a:t>　</a:t>
            </a:r>
            <a:endParaRPr lang="zh-CN" altLang="en-US" dirty="0"/>
          </a:p>
        </p:txBody>
      </p:sp>
      <p:graphicFrame>
        <p:nvGraphicFramePr>
          <p:cNvPr id="2" name="对象 1"/>
          <p:cNvGraphicFramePr>
            <a:graphicFrameLocks noChangeAspect="1"/>
          </p:cNvGraphicFramePr>
          <p:nvPr>
            <p:extLst>
              <p:ext uri="{D42A27DB-BD31-4B8C-83A1-F6EECF244321}">
                <p14:modId xmlns:p14="http://schemas.microsoft.com/office/powerpoint/2010/main" val="799343941"/>
              </p:ext>
            </p:extLst>
          </p:nvPr>
        </p:nvGraphicFramePr>
        <p:xfrm>
          <a:off x="707071" y="1844824"/>
          <a:ext cx="10552112" cy="3094037"/>
        </p:xfrm>
        <a:graphic>
          <a:graphicData uri="http://schemas.openxmlformats.org/presentationml/2006/ole">
            <mc:AlternateContent xmlns:mc="http://schemas.openxmlformats.org/markup-compatibility/2006">
              <mc:Choice xmlns:v="urn:schemas-microsoft-com:vml" Requires="v">
                <p:oleObj spid="_x0000_s36870" name="文档" r:id="rId15" imgW="10552112" imgH="3094310" progId="Word.Document.12">
                  <p:embed/>
                </p:oleObj>
              </mc:Choice>
              <mc:Fallback>
                <p:oleObj name="文档" r:id="rId15" imgW="10552112" imgH="3094310" progId="Word.Document.12">
                  <p:embed/>
                  <p:pic>
                    <p:nvPicPr>
                      <p:cNvPr id="0" name=""/>
                      <p:cNvPicPr/>
                      <p:nvPr/>
                    </p:nvPicPr>
                    <p:blipFill>
                      <a:blip r:embed="rId16"/>
                      <a:stretch>
                        <a:fillRect/>
                      </a:stretch>
                    </p:blipFill>
                    <p:spPr>
                      <a:xfrm>
                        <a:off x="707071" y="1844824"/>
                        <a:ext cx="10552112" cy="3094037"/>
                      </a:xfrm>
                      <a:prstGeom prst="rect">
                        <a:avLst/>
                      </a:prstGeom>
                    </p:spPr>
                  </p:pic>
                </p:oleObj>
              </mc:Fallback>
            </mc:AlternateContent>
          </a:graphicData>
        </a:graphic>
      </p:graphicFrame>
    </p:spTree>
    <p:extLst>
      <p:ext uri="{BB962C8B-B14F-4D97-AF65-F5344CB8AC3E}">
        <p14:creationId xmlns:p14="http://schemas.microsoft.com/office/powerpoint/2010/main" val="2951236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5"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6" name="Rectangle 21">
            <a:hlinkClick r:id="rId10"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7" name="Rectangle 21">
            <a:hlinkClick r:id="rId11"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8" name="Rectangle 21">
            <a:hlinkClick r:id="rId12"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9" name="Rectangle 21">
            <a:hlinkClick r:id="rId13"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37" name="内容占位符 2"/>
          <p:cNvSpPr>
            <a:spLocks noGrp="1"/>
          </p:cNvSpPr>
          <p:nvPr>
            <p:ph idx="1"/>
          </p:nvPr>
        </p:nvSpPr>
        <p:spPr>
          <a:xfrm>
            <a:off x="609759" y="836712"/>
            <a:ext cx="10975658" cy="5390057"/>
          </a:xfrm>
        </p:spPr>
        <p:txBody>
          <a:bodyPr/>
          <a:lstStyle/>
          <a:p>
            <a:pPr indent="713740" algn="just"/>
            <a:r>
              <a:rPr lang="en-US" altLang="zh-CN" b="1" kern="100" dirty="0">
                <a:latin typeface="Times New Roman"/>
                <a:ea typeface="方正细黑一简体"/>
                <a:cs typeface="Courier New"/>
              </a:rPr>
              <a:t>4.</a:t>
            </a:r>
            <a:r>
              <a:rPr lang="zh-CN" altLang="zh-CN" sz="1050" kern="100" dirty="0">
                <a:latin typeface="宋体"/>
                <a:cs typeface="Courier New"/>
              </a:rPr>
              <a:t> </a:t>
            </a:r>
            <a:r>
              <a:rPr lang="zh-CN" altLang="zh-CN" b="1" kern="100" dirty="0">
                <a:latin typeface="Times New Roman"/>
                <a:ea typeface="方正细黑一简体"/>
                <a:cs typeface="Times New Roman"/>
              </a:rPr>
              <a:t>用两节干电池串联后接在额定电压为</a:t>
            </a:r>
            <a:r>
              <a:rPr lang="en-US" altLang="zh-CN" b="1" kern="100" dirty="0">
                <a:latin typeface="Times New Roman"/>
                <a:ea typeface="方正细黑一简体"/>
                <a:cs typeface="Courier New"/>
              </a:rPr>
              <a:t>3 V </a:t>
            </a:r>
            <a:r>
              <a:rPr lang="zh-CN" altLang="zh-CN" b="1" kern="100" dirty="0">
                <a:latin typeface="Times New Roman"/>
                <a:ea typeface="方正细黑一简体"/>
                <a:cs typeface="Times New Roman"/>
              </a:rPr>
              <a:t>的小灯泡两端，小灯泡正常发光。现将一节如图所示的方块电池接在该小灯泡两端，闭合开关后发现小灯泡亮度变暗，产生这一现象的主要原因是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．方块电池的电动势过低</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．导线分担了大部分电压</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．小灯泡的电阻太大</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．方块电池的内阻太大</a:t>
            </a:r>
            <a:endParaRPr lang="zh-CN" altLang="zh-CN" sz="1050" kern="100" dirty="0">
              <a:latin typeface="宋体"/>
              <a:cs typeface="Courier New"/>
            </a:endParaRPr>
          </a:p>
          <a:p>
            <a:endParaRPr lang="zh-CN" altLang="en-US" dirty="0"/>
          </a:p>
        </p:txBody>
      </p:sp>
      <p:pic>
        <p:nvPicPr>
          <p:cNvPr id="1026" name="Picture 2" descr="F:\人教物理必修第三册（合版）\21XRJWL12-29.TIF"/>
          <p:cNvPicPr>
            <a:picLocks noChangeAspect="1" noChangeArrowheads="1"/>
          </p:cNvPicPr>
          <p:nvPr/>
        </p:nvPicPr>
        <p:blipFill>
          <a:blip r:embed="rId14" r:link="rId15">
            <a:extLst>
              <a:ext uri="{28A0092B-C50C-407E-A947-70E740481C1C}">
                <a14:useLocalDpi xmlns:a14="http://schemas.microsoft.com/office/drawing/2010/main" val="0"/>
              </a:ext>
            </a:extLst>
          </a:blip>
          <a:srcRect/>
          <a:stretch>
            <a:fillRect/>
          </a:stretch>
        </p:blipFill>
        <p:spPr bwMode="auto">
          <a:xfrm>
            <a:off x="6700946" y="3140968"/>
            <a:ext cx="3379341" cy="2087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745533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21">
            <a:hlinkClick r:id="rId3"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8" name="Rectangle 21">
            <a:hlinkClick r:id="rId4"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9" name="Rectangle 21">
            <a:hlinkClick r:id="rId5"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0" name="Rectangle 21">
            <a:hlinkClick r:id="rId6"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4</a:t>
            </a:r>
          </a:p>
        </p:txBody>
      </p:sp>
      <p:sp>
        <p:nvSpPr>
          <p:cNvPr id="21" name="Rectangle 21">
            <a:hlinkClick r:id="rId7"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2" name="Rectangle 21">
            <a:hlinkClick r:id="rId8"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3" name="Rectangle 21">
            <a:hlinkClick r:id="rId9"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4" name="Rectangle 21">
            <a:hlinkClick r:id="rId10"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5" name="Rectangle 21">
            <a:hlinkClick r:id="rId11"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6" name="Rectangle 21">
            <a:hlinkClick r:id="rId12"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7" name="Rectangle 21">
            <a:hlinkClick r:id="rId13"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8" name="Rectangle 21">
            <a:hlinkClick r:id="rId14"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36" name="内容占位符 2"/>
          <p:cNvSpPr>
            <a:spLocks noGrp="1"/>
          </p:cNvSpPr>
          <p:nvPr>
            <p:ph idx="1"/>
          </p:nvPr>
        </p:nvSpPr>
        <p:spPr>
          <a:xfrm>
            <a:off x="609759" y="836712"/>
            <a:ext cx="10975658" cy="5390057"/>
          </a:xfrm>
        </p:spPr>
        <p:txBody>
          <a:bodyPr/>
          <a:lstStyle/>
          <a:p>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rPr>
              <a:t>D</a:t>
            </a:r>
            <a:r>
              <a:rPr lang="zh-CN" altLang="zh-CN" b="1" kern="100" dirty="0">
                <a:latin typeface="Times New Roman"/>
                <a:ea typeface="方正细黑一简体"/>
                <a:cs typeface="Times New Roman"/>
              </a:rPr>
              <a:t>　</a:t>
            </a:r>
            <a:endParaRPr lang="zh-CN" altLang="en-US" dirty="0"/>
          </a:p>
        </p:txBody>
      </p:sp>
      <p:graphicFrame>
        <p:nvGraphicFramePr>
          <p:cNvPr id="2" name="对象 1"/>
          <p:cNvGraphicFramePr>
            <a:graphicFrameLocks noChangeAspect="1"/>
          </p:cNvGraphicFramePr>
          <p:nvPr>
            <p:extLst>
              <p:ext uri="{D42A27DB-BD31-4B8C-83A1-F6EECF244321}">
                <p14:modId xmlns:p14="http://schemas.microsoft.com/office/powerpoint/2010/main" val="975457334"/>
              </p:ext>
            </p:extLst>
          </p:nvPr>
        </p:nvGraphicFramePr>
        <p:xfrm>
          <a:off x="704232" y="1700808"/>
          <a:ext cx="10552112" cy="3576637"/>
        </p:xfrm>
        <a:graphic>
          <a:graphicData uri="http://schemas.openxmlformats.org/presentationml/2006/ole">
            <mc:AlternateContent xmlns:mc="http://schemas.openxmlformats.org/markup-compatibility/2006">
              <mc:Choice xmlns:v="urn:schemas-microsoft-com:vml" Requires="v">
                <p:oleObj spid="_x0000_s37894" name="文档" r:id="rId15" imgW="10552112" imgH="3577041" progId="Word.Document.12">
                  <p:embed/>
                </p:oleObj>
              </mc:Choice>
              <mc:Fallback>
                <p:oleObj name="文档" r:id="rId15" imgW="10552112" imgH="3577041" progId="Word.Document.12">
                  <p:embed/>
                  <p:pic>
                    <p:nvPicPr>
                      <p:cNvPr id="0" name=""/>
                      <p:cNvPicPr/>
                      <p:nvPr/>
                    </p:nvPicPr>
                    <p:blipFill>
                      <a:blip r:embed="rId16"/>
                      <a:stretch>
                        <a:fillRect/>
                      </a:stretch>
                    </p:blipFill>
                    <p:spPr>
                      <a:xfrm>
                        <a:off x="704232" y="1700808"/>
                        <a:ext cx="10552112" cy="3576637"/>
                      </a:xfrm>
                      <a:prstGeom prst="rect">
                        <a:avLst/>
                      </a:prstGeom>
                    </p:spPr>
                  </p:pic>
                </p:oleObj>
              </mc:Fallback>
            </mc:AlternateContent>
          </a:graphicData>
        </a:graphic>
      </p:graphicFrame>
    </p:spTree>
    <p:extLst>
      <p:ext uri="{BB962C8B-B14F-4D97-AF65-F5344CB8AC3E}">
        <p14:creationId xmlns:p14="http://schemas.microsoft.com/office/powerpoint/2010/main" val="2875234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5"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6" name="Rectangle 21">
            <a:hlinkClick r:id="rId10"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7" name="Rectangle 21">
            <a:hlinkClick r:id="rId11"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8" name="Rectangle 21">
            <a:hlinkClick r:id="rId12"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9" name="Rectangle 21">
            <a:hlinkClick r:id="rId13"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36" name="内容占位符 2"/>
          <p:cNvSpPr>
            <a:spLocks noGrp="1"/>
          </p:cNvSpPr>
          <p:nvPr>
            <p:ph idx="1"/>
          </p:nvPr>
        </p:nvSpPr>
        <p:spPr>
          <a:xfrm>
            <a:off x="768997" y="836712"/>
            <a:ext cx="10657182" cy="5390057"/>
          </a:xfrm>
        </p:spPr>
        <p:txBody>
          <a:bodyPr/>
          <a:lstStyle/>
          <a:p>
            <a:pPr indent="713740" algn="just"/>
            <a:r>
              <a:rPr lang="en-US" altLang="zh-CN" b="1" kern="100" dirty="0">
                <a:latin typeface="Times New Roman"/>
                <a:ea typeface="方正细黑一简体"/>
                <a:cs typeface="Courier New"/>
              </a:rPr>
              <a:t>5.</a:t>
            </a:r>
            <a:r>
              <a:rPr lang="zh-CN" altLang="zh-CN" sz="1050" kern="100" dirty="0">
                <a:latin typeface="宋体"/>
                <a:cs typeface="Courier New"/>
              </a:rPr>
              <a:t> </a:t>
            </a:r>
            <a:r>
              <a:rPr lang="zh-CN" altLang="zh-CN" b="1" kern="100" dirty="0">
                <a:latin typeface="Times New Roman"/>
                <a:ea typeface="方正细黑一简体"/>
                <a:cs typeface="Times New Roman"/>
              </a:rPr>
              <a:t>如图所示的电路中，电阻</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 Ω</a:t>
            </a:r>
            <a:r>
              <a:rPr lang="zh-CN" altLang="zh-CN" b="1" kern="100" dirty="0">
                <a:latin typeface="Times New Roman"/>
                <a:ea typeface="方正细黑一简体"/>
                <a:cs typeface="Times New Roman"/>
              </a:rPr>
              <a:t>。断开</a:t>
            </a:r>
            <a:r>
              <a:rPr lang="en-US" altLang="zh-CN" b="1" kern="100" dirty="0">
                <a:latin typeface="Times New Roman"/>
                <a:ea typeface="方正细黑一简体"/>
                <a:cs typeface="Courier New"/>
              </a:rPr>
              <a:t>S</a:t>
            </a:r>
            <a:r>
              <a:rPr lang="zh-CN" altLang="zh-CN" b="1" kern="100" dirty="0">
                <a:latin typeface="Times New Roman"/>
                <a:ea typeface="方正细黑一简体"/>
                <a:cs typeface="Times New Roman"/>
              </a:rPr>
              <a:t>后，电压表的读数为</a:t>
            </a:r>
            <a:r>
              <a:rPr lang="en-US" altLang="zh-CN" b="1" kern="100" dirty="0">
                <a:latin typeface="Times New Roman"/>
                <a:ea typeface="方正细黑一简体"/>
                <a:cs typeface="Courier New"/>
              </a:rPr>
              <a:t>3 V</a:t>
            </a:r>
            <a:r>
              <a:rPr lang="zh-CN" altLang="zh-CN" b="1" kern="100" dirty="0">
                <a:latin typeface="Times New Roman"/>
                <a:ea typeface="方正细黑一简体"/>
                <a:cs typeface="Times New Roman"/>
              </a:rPr>
              <a:t>；闭合</a:t>
            </a:r>
            <a:r>
              <a:rPr lang="en-US" altLang="zh-CN" b="1" kern="100" dirty="0">
                <a:latin typeface="Times New Roman"/>
                <a:ea typeface="方正细黑一简体"/>
                <a:cs typeface="Courier New"/>
              </a:rPr>
              <a:t>S</a:t>
            </a:r>
            <a:r>
              <a:rPr lang="zh-CN" altLang="zh-CN" b="1" kern="100" dirty="0">
                <a:latin typeface="Times New Roman"/>
                <a:ea typeface="方正细黑一简体"/>
                <a:cs typeface="Times New Roman"/>
              </a:rPr>
              <a:t>后，电压表的读数为</a:t>
            </a:r>
            <a:r>
              <a:rPr lang="en-US" altLang="zh-CN" b="1" kern="100" dirty="0">
                <a:latin typeface="Times New Roman"/>
                <a:ea typeface="方正细黑一简体"/>
                <a:cs typeface="Courier New"/>
              </a:rPr>
              <a:t>2 V</a:t>
            </a:r>
            <a:r>
              <a:rPr lang="zh-CN" altLang="zh-CN" b="1" kern="100" dirty="0">
                <a:latin typeface="Times New Roman"/>
                <a:ea typeface="方正细黑一简体"/>
                <a:cs typeface="Times New Roman"/>
              </a:rPr>
              <a:t>，则电源的内阻</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 Ω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 Ω</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3 Ω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4 Ω</a:t>
            </a:r>
            <a:endParaRPr lang="zh-CN" altLang="zh-CN" sz="1050" kern="100" dirty="0">
              <a:latin typeface="宋体"/>
              <a:cs typeface="Courier New"/>
            </a:endParaRPr>
          </a:p>
          <a:p>
            <a:endParaRPr lang="zh-CN" altLang="en-US" dirty="0"/>
          </a:p>
        </p:txBody>
      </p:sp>
      <p:pic>
        <p:nvPicPr>
          <p:cNvPr id="2050" name="Picture 2" descr="F:\人教物理必修第三册（合版）\23XKCWLRJBS12-9.TIF"/>
          <p:cNvPicPr>
            <a:picLocks noChangeAspect="1" noChangeArrowheads="1"/>
          </p:cNvPicPr>
          <p:nvPr/>
        </p:nvPicPr>
        <p:blipFill>
          <a:blip r:embed="rId14" r:link="rId15" cstate="print">
            <a:extLst>
              <a:ext uri="{28A0092B-C50C-407E-A947-70E740481C1C}">
                <a14:useLocalDpi xmlns:a14="http://schemas.microsoft.com/office/drawing/2010/main" val="0"/>
              </a:ext>
            </a:extLst>
          </a:blip>
          <a:srcRect/>
          <a:stretch>
            <a:fillRect/>
          </a:stretch>
        </p:blipFill>
        <p:spPr bwMode="auto">
          <a:xfrm>
            <a:off x="8905899" y="2420888"/>
            <a:ext cx="2123355" cy="1538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402548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3"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4"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5"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6"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7"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8"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9"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5" name="Rectangle 21">
            <a:hlinkClick r:id="rId10"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6" name="Rectangle 21">
            <a:hlinkClick r:id="rId11"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7" name="Rectangle 21">
            <a:hlinkClick r:id="rId12"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8" name="Rectangle 21">
            <a:hlinkClick r:id="rId13"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9" name="Rectangle 21">
            <a:hlinkClick r:id="rId14"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37" name="内容占位符 2"/>
          <p:cNvSpPr>
            <a:spLocks noGrp="1"/>
          </p:cNvSpPr>
          <p:nvPr>
            <p:ph idx="1"/>
          </p:nvPr>
        </p:nvSpPr>
        <p:spPr>
          <a:xfrm>
            <a:off x="609759" y="836712"/>
            <a:ext cx="10975658" cy="5390057"/>
          </a:xfrm>
        </p:spPr>
        <p:txBody>
          <a:bodyPr/>
          <a:lstStyle/>
          <a:p>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rPr>
              <a:t>A</a:t>
            </a:r>
            <a:r>
              <a:rPr lang="zh-CN" altLang="zh-CN" b="1" kern="100" dirty="0">
                <a:latin typeface="Times New Roman"/>
                <a:ea typeface="方正细黑一简体"/>
                <a:cs typeface="Times New Roman"/>
              </a:rPr>
              <a:t>　</a:t>
            </a:r>
            <a:endParaRPr lang="zh-CN" altLang="en-US" dirty="0"/>
          </a:p>
        </p:txBody>
      </p:sp>
      <p:graphicFrame>
        <p:nvGraphicFramePr>
          <p:cNvPr id="2" name="对象 1"/>
          <p:cNvGraphicFramePr>
            <a:graphicFrameLocks noChangeAspect="1"/>
          </p:cNvGraphicFramePr>
          <p:nvPr>
            <p:extLst>
              <p:ext uri="{D42A27DB-BD31-4B8C-83A1-F6EECF244321}">
                <p14:modId xmlns:p14="http://schemas.microsoft.com/office/powerpoint/2010/main" val="1218697"/>
              </p:ext>
            </p:extLst>
          </p:nvPr>
        </p:nvGraphicFramePr>
        <p:xfrm>
          <a:off x="696434" y="1916832"/>
          <a:ext cx="10552112" cy="2787650"/>
        </p:xfrm>
        <a:graphic>
          <a:graphicData uri="http://schemas.openxmlformats.org/presentationml/2006/ole">
            <mc:AlternateContent xmlns:mc="http://schemas.openxmlformats.org/markup-compatibility/2006">
              <mc:Choice xmlns:v="urn:schemas-microsoft-com:vml" Requires="v">
                <p:oleObj spid="_x0000_s38918" name="文档" r:id="rId15" imgW="10552112" imgH="2788232" progId="Word.Document.12">
                  <p:embed/>
                </p:oleObj>
              </mc:Choice>
              <mc:Fallback>
                <p:oleObj name="文档" r:id="rId15" imgW="10552112" imgH="2788232" progId="Word.Document.12">
                  <p:embed/>
                  <p:pic>
                    <p:nvPicPr>
                      <p:cNvPr id="0" name=""/>
                      <p:cNvPicPr/>
                      <p:nvPr/>
                    </p:nvPicPr>
                    <p:blipFill>
                      <a:blip r:embed="rId16"/>
                      <a:stretch>
                        <a:fillRect/>
                      </a:stretch>
                    </p:blipFill>
                    <p:spPr>
                      <a:xfrm>
                        <a:off x="696434" y="1916832"/>
                        <a:ext cx="10552112" cy="2787650"/>
                      </a:xfrm>
                      <a:prstGeom prst="rect">
                        <a:avLst/>
                      </a:prstGeom>
                    </p:spPr>
                  </p:pic>
                </p:oleObj>
              </mc:Fallback>
            </mc:AlternateContent>
          </a:graphicData>
        </a:graphic>
      </p:graphicFrame>
    </p:spTree>
    <p:extLst>
      <p:ext uri="{BB962C8B-B14F-4D97-AF65-F5344CB8AC3E}">
        <p14:creationId xmlns:p14="http://schemas.microsoft.com/office/powerpoint/2010/main" val="3640960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5"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6" name="Rectangle 21">
            <a:hlinkClick r:id="rId10"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7" name="Rectangle 21">
            <a:hlinkClick r:id="rId11"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8" name="Rectangle 21">
            <a:hlinkClick r:id="rId12"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9" name="Rectangle 21">
            <a:hlinkClick r:id="rId13"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37" name="内容占位符 2"/>
          <p:cNvSpPr>
            <a:spLocks noGrp="1"/>
          </p:cNvSpPr>
          <p:nvPr>
            <p:ph idx="1"/>
          </p:nvPr>
        </p:nvSpPr>
        <p:spPr>
          <a:xfrm>
            <a:off x="609759" y="836712"/>
            <a:ext cx="10975658" cy="5390057"/>
          </a:xfrm>
        </p:spPr>
        <p:txBody>
          <a:bodyPr/>
          <a:lstStyle/>
          <a:p>
            <a:pPr indent="713740" algn="just"/>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四川成都期末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多选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某课外活动小组将锌片和铜片插入一个西红柿中，用电压表测量到铜片与锌片间电压为</a:t>
            </a:r>
            <a:r>
              <a:rPr lang="en-US" altLang="zh-CN" b="1" kern="100" dirty="0">
                <a:latin typeface="Times New Roman"/>
                <a:ea typeface="方正细黑一简体"/>
                <a:cs typeface="Courier New"/>
              </a:rPr>
              <a:t>0.30 V</a:t>
            </a:r>
            <a:r>
              <a:rPr lang="zh-CN" altLang="zh-CN" b="1" kern="100" dirty="0">
                <a:latin typeface="Times New Roman"/>
                <a:ea typeface="方正细黑一简体"/>
                <a:cs typeface="Times New Roman"/>
              </a:rPr>
              <a:t>，然后又将这样的西红柿电池</a:t>
            </a:r>
            <a:r>
              <a:rPr lang="en-US" altLang="zh-CN" b="1" kern="100" dirty="0">
                <a:latin typeface="Times New Roman"/>
                <a:ea typeface="方正细黑一简体"/>
                <a:cs typeface="Courier New"/>
              </a:rPr>
              <a:t>10</a:t>
            </a:r>
            <a:r>
              <a:rPr lang="zh-CN" altLang="zh-CN" b="1" kern="100" dirty="0">
                <a:latin typeface="Times New Roman"/>
                <a:ea typeface="方正细黑一简体"/>
                <a:cs typeface="Times New Roman"/>
              </a:rPr>
              <a:t>个串联成电池组</a:t>
            </a:r>
            <a:r>
              <a:rPr lang="en-US" altLang="zh-CN" b="1" kern="100" dirty="0">
                <a:latin typeface="Times New Roman"/>
                <a:ea typeface="方正细黑一简体"/>
                <a:cs typeface="Courier New"/>
              </a:rPr>
              <a:t>(</a:t>
            </a:r>
            <a:r>
              <a:rPr lang="en-US" altLang="zh-CN" b="1" i="1" kern="100" dirty="0">
                <a:latin typeface="Times New Roman"/>
                <a:ea typeface="方正细黑一简体"/>
                <a:cs typeface="Courier New"/>
              </a:rPr>
              <a:t>n</a:t>
            </a:r>
            <a:r>
              <a:rPr lang="zh-CN" altLang="zh-CN" b="1" kern="100" dirty="0">
                <a:latin typeface="Times New Roman"/>
                <a:ea typeface="方正细黑一简体"/>
                <a:cs typeface="Times New Roman"/>
              </a:rPr>
              <a:t>个相同电池串联时，总电动势为</a:t>
            </a:r>
            <a:r>
              <a:rPr lang="en-US" altLang="zh-CN" b="1" i="1" kern="100" dirty="0">
                <a:latin typeface="Times New Roman"/>
                <a:ea typeface="方正细黑一简体"/>
                <a:cs typeface="Courier New"/>
              </a:rPr>
              <a:t>nE</a:t>
            </a:r>
            <a:r>
              <a:rPr lang="zh-CN" altLang="zh-CN" b="1" kern="100" dirty="0">
                <a:latin typeface="Times New Roman"/>
                <a:ea typeface="方正细黑一简体"/>
                <a:cs typeface="Times New Roman"/>
              </a:rPr>
              <a:t>，内电阻为</a:t>
            </a:r>
            <a:r>
              <a:rPr lang="en-US" altLang="zh-CN" b="1" i="1" kern="100" dirty="0">
                <a:latin typeface="Times New Roman"/>
                <a:ea typeface="方正细黑一简体"/>
                <a:cs typeface="Courier New"/>
              </a:rPr>
              <a:t>nr</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，与一个额定电压为</a:t>
            </a:r>
            <a:r>
              <a:rPr lang="en-US" altLang="zh-CN" b="1" kern="100" dirty="0">
                <a:latin typeface="Times New Roman"/>
                <a:ea typeface="方正细黑一简体"/>
                <a:cs typeface="Courier New"/>
              </a:rPr>
              <a:t>1.5 V</a:t>
            </a:r>
            <a:r>
              <a:rPr lang="zh-CN" altLang="zh-CN" b="1" kern="100" dirty="0">
                <a:latin typeface="Times New Roman"/>
                <a:ea typeface="方正细黑一简体"/>
                <a:cs typeface="Times New Roman"/>
              </a:rPr>
              <a:t>、额定功率为</a:t>
            </a:r>
            <a:r>
              <a:rPr lang="en-US" altLang="zh-CN" b="1" kern="100" dirty="0">
                <a:latin typeface="Times New Roman"/>
                <a:ea typeface="方正细黑一简体"/>
                <a:cs typeface="Courier New"/>
              </a:rPr>
              <a:t>1 W</a:t>
            </a:r>
            <a:r>
              <a:rPr lang="zh-CN" altLang="zh-CN" b="1" kern="100" dirty="0">
                <a:latin typeface="Times New Roman"/>
                <a:ea typeface="方正细黑一简体"/>
                <a:cs typeface="Times New Roman"/>
              </a:rPr>
              <a:t>的小灯泡相连接，小灯泡不发光，量得小灯泡两端的电压为</a:t>
            </a:r>
            <a:r>
              <a:rPr lang="en-US" altLang="zh-CN" b="1" kern="100" dirty="0">
                <a:latin typeface="Times New Roman"/>
                <a:ea typeface="方正细黑一简体"/>
                <a:cs typeface="Courier New"/>
              </a:rPr>
              <a:t>0.3 V</a:t>
            </a:r>
            <a:r>
              <a:rPr lang="zh-CN" altLang="zh-CN" b="1" kern="100" dirty="0">
                <a:latin typeface="Times New Roman"/>
                <a:ea typeface="方正细黑一简体"/>
                <a:cs typeface="Times New Roman"/>
              </a:rPr>
              <a:t>，对此现象的说法正确的是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62020367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8"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9"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0"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1"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2"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6</a:t>
            </a:r>
          </a:p>
        </p:txBody>
      </p:sp>
      <p:sp>
        <p:nvSpPr>
          <p:cNvPr id="23"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4"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5" name="Rectangle 21">
            <a:hlinkClick r:id="rId10"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6" name="Rectangle 21">
            <a:hlinkClick r:id="rId11"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7" name="Rectangle 21">
            <a:hlinkClick r:id="rId12"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8" name="Rectangle 21">
            <a:hlinkClick r:id="rId13"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36" name="内容占位符 2"/>
          <p:cNvSpPr>
            <a:spLocks noGrp="1"/>
          </p:cNvSpPr>
          <p:nvPr>
            <p:ph idx="1"/>
          </p:nvPr>
        </p:nvSpPr>
        <p:spPr>
          <a:xfrm>
            <a:off x="1129037" y="836712"/>
            <a:ext cx="9937102" cy="5390057"/>
          </a:xfrm>
        </p:spPr>
        <p:txBody>
          <a:bodyPr/>
          <a:lstStyle/>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．西红柿电池组的电动势大于小灯泡的额定电压，小灯泡已烧毁</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．小灯泡的实际功率小于</a:t>
            </a:r>
            <a:r>
              <a:rPr lang="en-US" altLang="zh-CN" b="1" kern="100" dirty="0">
                <a:latin typeface="Times New Roman"/>
                <a:ea typeface="方正细黑一简体"/>
                <a:cs typeface="Courier New"/>
              </a:rPr>
              <a:t>0.04 W</a:t>
            </a:r>
            <a:r>
              <a:rPr lang="zh-CN" altLang="zh-CN" b="1" kern="100" dirty="0">
                <a:latin typeface="Times New Roman"/>
                <a:ea typeface="方正细黑一简体"/>
                <a:cs typeface="Times New Roman"/>
              </a:rPr>
              <a:t>，太小了</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．西红柿电池组输出的电功率太小</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．西红柿电池组的内阻太大</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20688301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21">
            <a:hlinkClick r:id="rId3"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8" name="Rectangle 21">
            <a:hlinkClick r:id="rId4"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9" name="Rectangle 21">
            <a:hlinkClick r:id="rId5"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0" name="Rectangle 21">
            <a:hlinkClick r:id="rId6"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1" name="Rectangle 21">
            <a:hlinkClick r:id="rId7"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2" name="Rectangle 21">
            <a:hlinkClick r:id="rId8"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6</a:t>
            </a:r>
          </a:p>
        </p:txBody>
      </p:sp>
      <p:sp>
        <p:nvSpPr>
          <p:cNvPr id="23" name="Rectangle 21">
            <a:hlinkClick r:id="rId9"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4" name="Rectangle 21">
            <a:hlinkClick r:id="rId10"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5" name="Rectangle 21">
            <a:hlinkClick r:id="rId11"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6" name="Rectangle 21">
            <a:hlinkClick r:id="rId12"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7" name="Rectangle 21">
            <a:hlinkClick r:id="rId13"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8" name="Rectangle 21">
            <a:hlinkClick r:id="rId14"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36" name="内容占位符 2"/>
          <p:cNvSpPr>
            <a:spLocks noGrp="1"/>
          </p:cNvSpPr>
          <p:nvPr>
            <p:ph idx="1"/>
          </p:nvPr>
        </p:nvSpPr>
        <p:spPr>
          <a:xfrm>
            <a:off x="609759" y="415207"/>
            <a:ext cx="10975658" cy="5390057"/>
          </a:xfrm>
        </p:spPr>
        <p:txBody>
          <a:bodyPr/>
          <a:lstStyle/>
          <a:p>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rPr>
              <a:t>CD</a:t>
            </a:r>
            <a:r>
              <a:rPr lang="zh-CN" altLang="zh-CN" b="1" kern="100" dirty="0">
                <a:latin typeface="Times New Roman"/>
                <a:ea typeface="方正细黑一简体"/>
                <a:cs typeface="Times New Roman"/>
              </a:rPr>
              <a:t>　</a:t>
            </a:r>
            <a:endParaRPr lang="zh-CN" altLang="en-US" dirty="0"/>
          </a:p>
        </p:txBody>
      </p:sp>
      <p:graphicFrame>
        <p:nvGraphicFramePr>
          <p:cNvPr id="2" name="对象 1"/>
          <p:cNvGraphicFramePr>
            <a:graphicFrameLocks noChangeAspect="1"/>
          </p:cNvGraphicFramePr>
          <p:nvPr>
            <p:extLst>
              <p:ext uri="{D42A27DB-BD31-4B8C-83A1-F6EECF244321}">
                <p14:modId xmlns:p14="http://schemas.microsoft.com/office/powerpoint/2010/main" val="3264894709"/>
              </p:ext>
            </p:extLst>
          </p:nvPr>
        </p:nvGraphicFramePr>
        <p:xfrm>
          <a:off x="704232" y="1124744"/>
          <a:ext cx="10552112" cy="5449888"/>
        </p:xfrm>
        <a:graphic>
          <a:graphicData uri="http://schemas.openxmlformats.org/presentationml/2006/ole">
            <mc:AlternateContent xmlns:mc="http://schemas.openxmlformats.org/markup-compatibility/2006">
              <mc:Choice xmlns:v="urn:schemas-microsoft-com:vml" Requires="v">
                <p:oleObj spid="_x0000_s39942" name="文档" r:id="rId15" imgW="10552112" imgH="5449201" progId="Word.Document.12">
                  <p:embed/>
                </p:oleObj>
              </mc:Choice>
              <mc:Fallback>
                <p:oleObj name="文档" r:id="rId15" imgW="10552112" imgH="5449201" progId="Word.Document.12">
                  <p:embed/>
                  <p:pic>
                    <p:nvPicPr>
                      <p:cNvPr id="0" name=""/>
                      <p:cNvPicPr/>
                      <p:nvPr/>
                    </p:nvPicPr>
                    <p:blipFill>
                      <a:blip r:embed="rId16"/>
                      <a:stretch>
                        <a:fillRect/>
                      </a:stretch>
                    </p:blipFill>
                    <p:spPr>
                      <a:xfrm>
                        <a:off x="704232" y="1124744"/>
                        <a:ext cx="10552112" cy="5449888"/>
                      </a:xfrm>
                      <a:prstGeom prst="rect">
                        <a:avLst/>
                      </a:prstGeom>
                    </p:spPr>
                  </p:pic>
                </p:oleObj>
              </mc:Fallback>
            </mc:AlternateContent>
          </a:graphicData>
        </a:graphic>
      </p:graphicFrame>
    </p:spTree>
    <p:extLst>
      <p:ext uri="{BB962C8B-B14F-4D97-AF65-F5344CB8AC3E}">
        <p14:creationId xmlns:p14="http://schemas.microsoft.com/office/powerpoint/2010/main" val="3000285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7</a:t>
            </a:r>
          </a:p>
        </p:txBody>
      </p:sp>
      <p:sp>
        <p:nvSpPr>
          <p:cNvPr id="25"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6" name="Rectangle 21">
            <a:hlinkClick r:id="rId10"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7" name="Rectangle 21">
            <a:hlinkClick r:id="rId11"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8" name="Rectangle 21">
            <a:hlinkClick r:id="rId12"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9" name="Rectangle 21">
            <a:hlinkClick r:id="rId13"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37" name="内容占位符 2"/>
          <p:cNvSpPr>
            <a:spLocks noGrp="1"/>
          </p:cNvSpPr>
          <p:nvPr>
            <p:ph idx="1"/>
          </p:nvPr>
        </p:nvSpPr>
        <p:spPr>
          <a:xfrm>
            <a:off x="609759" y="836712"/>
            <a:ext cx="10975658" cy="5390057"/>
          </a:xfrm>
        </p:spPr>
        <p:txBody>
          <a:bodyPr/>
          <a:lstStyle/>
          <a:p>
            <a:pPr indent="713740" algn="just"/>
            <a:r>
              <a:rPr lang="en-US" altLang="zh-CN" b="1" kern="100" dirty="0">
                <a:latin typeface="Times New Roman"/>
                <a:ea typeface="方正细黑一简体"/>
                <a:cs typeface="Courier New"/>
              </a:rPr>
              <a:t>7.</a:t>
            </a:r>
            <a:r>
              <a:rPr lang="zh-CN" altLang="zh-CN" sz="1050" kern="100" dirty="0">
                <a:latin typeface="宋体"/>
                <a:cs typeface="Courier New"/>
              </a:rPr>
              <a:t> </a:t>
            </a:r>
            <a:r>
              <a:rPr lang="zh-CN" altLang="zh-CN" b="1" kern="100" dirty="0">
                <a:latin typeface="Times New Roman"/>
                <a:ea typeface="方正细黑一简体"/>
                <a:cs typeface="Times New Roman"/>
              </a:rPr>
              <a:t>如图所示，已知</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 Ω</a:t>
            </a:r>
            <a:r>
              <a:rPr lang="zh-CN" altLang="zh-CN" b="1" kern="100" dirty="0">
                <a:latin typeface="Times New Roman"/>
                <a:ea typeface="方正细黑一简体"/>
                <a:cs typeface="Times New Roman"/>
              </a:rPr>
              <a:t>。当开关</a:t>
            </a:r>
            <a:r>
              <a:rPr lang="en-US" altLang="zh-CN" b="1" kern="100" dirty="0">
                <a:latin typeface="Times New Roman"/>
                <a:ea typeface="方正细黑一简体"/>
                <a:cs typeface="Courier New"/>
              </a:rPr>
              <a:t>S</a:t>
            </a:r>
            <a:r>
              <a:rPr lang="zh-CN" altLang="zh-CN" b="1" kern="100" dirty="0">
                <a:latin typeface="Times New Roman"/>
                <a:ea typeface="方正细黑一简体"/>
                <a:cs typeface="Times New Roman"/>
              </a:rPr>
              <a:t>闭合后，理想电压表的读数为</a:t>
            </a:r>
            <a:r>
              <a:rPr lang="en-US" altLang="zh-CN" b="1" kern="100" dirty="0">
                <a:latin typeface="Times New Roman"/>
                <a:ea typeface="方正细黑一简体"/>
                <a:cs typeface="Courier New"/>
              </a:rPr>
              <a:t>1 V</a:t>
            </a:r>
            <a:r>
              <a:rPr lang="zh-CN" altLang="zh-CN" b="1" kern="100" dirty="0">
                <a:latin typeface="Times New Roman"/>
                <a:ea typeface="方正细黑一简体"/>
                <a:cs typeface="Times New Roman"/>
              </a:rPr>
              <a:t>；当开关</a:t>
            </a:r>
            <a:r>
              <a:rPr lang="en-US" altLang="zh-CN" b="1" kern="100" dirty="0">
                <a:latin typeface="Times New Roman"/>
                <a:ea typeface="方正细黑一简体"/>
                <a:cs typeface="Courier New"/>
              </a:rPr>
              <a:t>S</a:t>
            </a:r>
            <a:r>
              <a:rPr lang="zh-CN" altLang="zh-CN" b="1" kern="100" dirty="0">
                <a:latin typeface="Times New Roman"/>
                <a:ea typeface="方正细黑一简体"/>
                <a:cs typeface="Times New Roman"/>
              </a:rPr>
              <a:t>断开后，理想电压表的读数为</a:t>
            </a:r>
            <a:r>
              <a:rPr lang="en-US" altLang="zh-CN" b="1" kern="100" dirty="0">
                <a:latin typeface="Times New Roman"/>
                <a:ea typeface="方正细黑一简体"/>
                <a:cs typeface="Courier New"/>
              </a:rPr>
              <a:t>0.8 V</a:t>
            </a:r>
            <a:r>
              <a:rPr lang="zh-CN" altLang="zh-CN" b="1" kern="100" dirty="0">
                <a:latin typeface="Times New Roman"/>
                <a:ea typeface="方正细黑一简体"/>
                <a:cs typeface="Times New Roman"/>
              </a:rPr>
              <a:t>，则电源的电动势等于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 V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1.2 V</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 V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4 V</a:t>
            </a:r>
            <a:endParaRPr lang="zh-CN" altLang="zh-CN" sz="1050" kern="100" dirty="0">
              <a:latin typeface="宋体"/>
              <a:cs typeface="Courier New"/>
            </a:endParaRPr>
          </a:p>
          <a:p>
            <a:endParaRPr lang="zh-CN" altLang="en-US" dirty="0"/>
          </a:p>
        </p:txBody>
      </p:sp>
      <p:pic>
        <p:nvPicPr>
          <p:cNvPr id="3074" name="Picture 2" descr="F:\人教物理必修第三册（合版）\23XKCWLRJBS12-10.TIF"/>
          <p:cNvPicPr>
            <a:picLocks noChangeAspect="1" noChangeArrowheads="1"/>
          </p:cNvPicPr>
          <p:nvPr/>
        </p:nvPicPr>
        <p:blipFill>
          <a:blip r:embed="rId14" r:link="rId15" cstate="print">
            <a:extLst>
              <a:ext uri="{28A0092B-C50C-407E-A947-70E740481C1C}">
                <a14:useLocalDpi xmlns:a14="http://schemas.microsoft.com/office/drawing/2010/main" val="0"/>
              </a:ext>
            </a:extLst>
          </a:blip>
          <a:srcRect/>
          <a:stretch>
            <a:fillRect/>
          </a:stretch>
        </p:blipFill>
        <p:spPr bwMode="auto">
          <a:xfrm>
            <a:off x="8617867" y="2276872"/>
            <a:ext cx="2192145" cy="1636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271836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3"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4"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5"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6"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7"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8"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9"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7</a:t>
            </a:r>
          </a:p>
        </p:txBody>
      </p:sp>
      <p:sp>
        <p:nvSpPr>
          <p:cNvPr id="25" name="Rectangle 21">
            <a:hlinkClick r:id="rId10"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6" name="Rectangle 21">
            <a:hlinkClick r:id="rId11"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7" name="Rectangle 21">
            <a:hlinkClick r:id="rId12"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8" name="Rectangle 21">
            <a:hlinkClick r:id="rId13"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9" name="Rectangle 21">
            <a:hlinkClick r:id="rId14"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37" name="内容占位符 2"/>
          <p:cNvSpPr>
            <a:spLocks noGrp="1"/>
          </p:cNvSpPr>
          <p:nvPr>
            <p:ph idx="1"/>
          </p:nvPr>
        </p:nvSpPr>
        <p:spPr>
          <a:xfrm>
            <a:off x="609759" y="836712"/>
            <a:ext cx="10975658" cy="5390057"/>
          </a:xfrm>
        </p:spPr>
        <p:txBody>
          <a:bodyPr/>
          <a:lstStyle/>
          <a:p>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rPr>
              <a:t>C</a:t>
            </a:r>
            <a:r>
              <a:rPr lang="zh-CN" altLang="zh-CN" b="1" kern="100" dirty="0">
                <a:latin typeface="Times New Roman"/>
                <a:ea typeface="方正细黑一简体"/>
                <a:cs typeface="Times New Roman"/>
              </a:rPr>
              <a:t>　</a:t>
            </a:r>
            <a:endParaRPr lang="zh-CN" altLang="en-US" dirty="0"/>
          </a:p>
        </p:txBody>
      </p:sp>
      <p:graphicFrame>
        <p:nvGraphicFramePr>
          <p:cNvPr id="2" name="对象 1"/>
          <p:cNvGraphicFramePr>
            <a:graphicFrameLocks noChangeAspect="1"/>
          </p:cNvGraphicFramePr>
          <p:nvPr>
            <p:extLst>
              <p:ext uri="{D42A27DB-BD31-4B8C-83A1-F6EECF244321}">
                <p14:modId xmlns:p14="http://schemas.microsoft.com/office/powerpoint/2010/main" val="821629181"/>
              </p:ext>
            </p:extLst>
          </p:nvPr>
        </p:nvGraphicFramePr>
        <p:xfrm>
          <a:off x="760454" y="1772816"/>
          <a:ext cx="10552112" cy="2978150"/>
        </p:xfrm>
        <a:graphic>
          <a:graphicData uri="http://schemas.openxmlformats.org/presentationml/2006/ole">
            <mc:AlternateContent xmlns:mc="http://schemas.openxmlformats.org/markup-compatibility/2006">
              <mc:Choice xmlns:v="urn:schemas-microsoft-com:vml" Requires="v">
                <p:oleObj spid="_x0000_s40966" name="文档" r:id="rId15" imgW="10552112" imgH="2977863" progId="Word.Document.12">
                  <p:embed/>
                </p:oleObj>
              </mc:Choice>
              <mc:Fallback>
                <p:oleObj name="文档" r:id="rId15" imgW="10552112" imgH="2977863" progId="Word.Document.12">
                  <p:embed/>
                  <p:pic>
                    <p:nvPicPr>
                      <p:cNvPr id="0" name=""/>
                      <p:cNvPicPr/>
                      <p:nvPr/>
                    </p:nvPicPr>
                    <p:blipFill>
                      <a:blip r:embed="rId16"/>
                      <a:stretch>
                        <a:fillRect/>
                      </a:stretch>
                    </p:blipFill>
                    <p:spPr>
                      <a:xfrm>
                        <a:off x="760454" y="1772816"/>
                        <a:ext cx="10552112" cy="2978150"/>
                      </a:xfrm>
                      <a:prstGeom prst="rect">
                        <a:avLst/>
                      </a:prstGeom>
                    </p:spPr>
                  </p:pic>
                </p:oleObj>
              </mc:Fallback>
            </mc:AlternateContent>
          </a:graphicData>
        </a:graphic>
      </p:graphicFrame>
    </p:spTree>
    <p:extLst>
      <p:ext uri="{BB962C8B-B14F-4D97-AF65-F5344CB8AC3E}">
        <p14:creationId xmlns:p14="http://schemas.microsoft.com/office/powerpoint/2010/main" val="97950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5"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8</a:t>
            </a:r>
          </a:p>
        </p:txBody>
      </p:sp>
      <p:sp>
        <p:nvSpPr>
          <p:cNvPr id="26" name="Rectangle 21">
            <a:hlinkClick r:id="rId10"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7" name="Rectangle 21">
            <a:hlinkClick r:id="rId11"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8" name="Rectangle 21">
            <a:hlinkClick r:id="rId12"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9" name="Rectangle 21">
            <a:hlinkClick r:id="rId13"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37" name="内容占位符 2"/>
          <p:cNvSpPr>
            <a:spLocks noGrp="1"/>
          </p:cNvSpPr>
          <p:nvPr>
            <p:ph idx="1"/>
          </p:nvPr>
        </p:nvSpPr>
        <p:spPr>
          <a:xfrm>
            <a:off x="609759" y="836712"/>
            <a:ext cx="10975658" cy="5390057"/>
          </a:xfrm>
        </p:spPr>
        <p:txBody>
          <a:bodyPr/>
          <a:lstStyle/>
          <a:p>
            <a:pPr indent="713740" algn="just"/>
            <a:r>
              <a:rPr lang="en-US" altLang="zh-CN" b="1" kern="100" dirty="0">
                <a:latin typeface="Times New Roman"/>
                <a:ea typeface="方正细黑一简体"/>
                <a:cs typeface="Courier New"/>
              </a:rPr>
              <a:t>8.</a:t>
            </a:r>
            <a:r>
              <a:rPr lang="zh-CN" altLang="zh-CN" sz="1050" kern="100" dirty="0">
                <a:latin typeface="宋体"/>
                <a:cs typeface="Courier New"/>
              </a:rPr>
              <a:t> </a:t>
            </a:r>
            <a:r>
              <a:rPr lang="zh-CN" altLang="zh-CN" b="1" kern="100" dirty="0">
                <a:latin typeface="Times New Roman"/>
                <a:ea typeface="方正细黑一简体"/>
                <a:cs typeface="Times New Roman"/>
              </a:rPr>
              <a:t>如图所示的电路中，已知电源电动势为</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Times New Roman"/>
              </a:rPr>
              <a:t>内</a:t>
            </a:r>
            <a:endParaRPr lang="en-US" altLang="zh-CN" b="1" kern="100" dirty="0" smtClean="0">
              <a:latin typeface="Times New Roman"/>
              <a:ea typeface="方正细黑一简体"/>
              <a:cs typeface="Times New Roman"/>
            </a:endParaRPr>
          </a:p>
          <a:p>
            <a:pPr indent="0" algn="just"/>
            <a:r>
              <a:rPr lang="zh-CN" altLang="zh-CN" b="1" kern="100" dirty="0" smtClean="0">
                <a:latin typeface="Times New Roman"/>
                <a:ea typeface="方正细黑一简体"/>
                <a:cs typeface="Times New Roman"/>
              </a:rPr>
              <a:t>阻</a:t>
            </a:r>
            <a:r>
              <a:rPr lang="zh-CN" altLang="zh-CN" b="1" kern="100" dirty="0">
                <a:latin typeface="Times New Roman"/>
                <a:ea typeface="方正细黑一简体"/>
                <a:cs typeface="Times New Roman"/>
              </a:rPr>
              <a:t>为</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。闭合开关，调节滑动变阻器</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的滑片的位置</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0" algn="just"/>
            <a:r>
              <a:rPr lang="zh-CN" altLang="zh-CN" b="1" kern="100" dirty="0" smtClean="0">
                <a:latin typeface="Times New Roman"/>
                <a:ea typeface="方正细黑一简体"/>
                <a:cs typeface="Times New Roman"/>
              </a:rPr>
              <a:t>可</a:t>
            </a:r>
            <a:r>
              <a:rPr lang="zh-CN" altLang="zh-CN" b="1" kern="100" dirty="0">
                <a:latin typeface="Times New Roman"/>
                <a:ea typeface="方正细黑一简体"/>
                <a:cs typeface="Times New Roman"/>
              </a:rPr>
              <a:t>以改变外电路的电阻，电压表的示数</a:t>
            </a:r>
            <a:r>
              <a:rPr lang="en-US" altLang="zh-CN" b="1" i="1" kern="100" dirty="0">
                <a:latin typeface="Times New Roman"/>
                <a:ea typeface="方正细黑一简体"/>
                <a:cs typeface="Courier New"/>
              </a:rPr>
              <a:t>U</a:t>
            </a:r>
            <a:r>
              <a:rPr lang="zh-CN" altLang="zh-CN" b="1" kern="100" dirty="0">
                <a:latin typeface="Times New Roman"/>
                <a:ea typeface="方正细黑一简体"/>
                <a:cs typeface="Times New Roman"/>
              </a:rPr>
              <a:t>、电流表</a:t>
            </a:r>
            <a:r>
              <a:rPr lang="zh-CN" altLang="zh-CN" b="1" kern="100" dirty="0" smtClean="0">
                <a:latin typeface="Times New Roman"/>
                <a:ea typeface="方正细黑一简体"/>
                <a:cs typeface="Times New Roman"/>
              </a:rPr>
              <a:t>的</a:t>
            </a:r>
            <a:endParaRPr lang="en-US" altLang="zh-CN" b="1" kern="100" dirty="0" smtClean="0">
              <a:latin typeface="Times New Roman"/>
              <a:ea typeface="方正细黑一简体"/>
              <a:cs typeface="Times New Roman"/>
            </a:endParaRPr>
          </a:p>
          <a:p>
            <a:pPr indent="0" algn="just"/>
            <a:r>
              <a:rPr lang="zh-CN" altLang="zh-CN" b="1" kern="100" dirty="0" smtClean="0">
                <a:latin typeface="Times New Roman"/>
                <a:ea typeface="方正细黑一简体"/>
                <a:cs typeface="Times New Roman"/>
              </a:rPr>
              <a:t>示</a:t>
            </a:r>
            <a:r>
              <a:rPr lang="zh-CN" altLang="zh-CN" b="1" kern="100" dirty="0">
                <a:latin typeface="Times New Roman"/>
                <a:ea typeface="方正细黑一简体"/>
                <a:cs typeface="Times New Roman"/>
              </a:rPr>
              <a:t>数</a:t>
            </a:r>
            <a:r>
              <a:rPr lang="en-US" altLang="zh-CN" b="1" i="1" kern="100" dirty="0">
                <a:latin typeface="Times New Roman"/>
                <a:ea typeface="方正细黑一简体"/>
                <a:cs typeface="Courier New"/>
              </a:rPr>
              <a:t>I</a:t>
            </a:r>
            <a:r>
              <a:rPr lang="zh-CN" altLang="zh-CN" b="1" kern="100" dirty="0">
                <a:latin typeface="Times New Roman"/>
                <a:ea typeface="方正细黑一简体"/>
                <a:cs typeface="Times New Roman"/>
              </a:rPr>
              <a:t>、电源的总功率</a:t>
            </a:r>
            <a:r>
              <a:rPr lang="en-US" altLang="zh-CN" b="1" i="1" kern="100" dirty="0">
                <a:latin typeface="Times New Roman"/>
                <a:ea typeface="方正细黑一简体"/>
                <a:cs typeface="Courier New"/>
              </a:rPr>
              <a:t>P</a:t>
            </a:r>
            <a:r>
              <a:rPr lang="zh-CN" altLang="zh-CN" b="1" kern="100" dirty="0">
                <a:latin typeface="Times New Roman"/>
                <a:ea typeface="方正细黑一简体"/>
                <a:cs typeface="Times New Roman"/>
              </a:rPr>
              <a:t>都将随之改变。若电表均为理想电表，以下四幅图中能正确反映</a:t>
            </a:r>
            <a:r>
              <a:rPr lang="en-US" altLang="zh-CN" b="1" i="1" kern="100" dirty="0">
                <a:latin typeface="Times New Roman"/>
                <a:ea typeface="方正细黑一简体"/>
                <a:cs typeface="Courier New"/>
              </a:rPr>
              <a:t>P</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I</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P</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U</a:t>
            </a:r>
            <a:r>
              <a:rPr lang="zh-CN" altLang="zh-CN" b="1" kern="100" dirty="0">
                <a:latin typeface="Times New Roman"/>
                <a:ea typeface="方正细黑一简体"/>
                <a:cs typeface="Times New Roman"/>
              </a:rPr>
              <a:t>关系的是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pic>
        <p:nvPicPr>
          <p:cNvPr id="4098" name="Picture 2" descr="F:\人教物理必修第三册（合版）\22RJWL3+255.TIF"/>
          <p:cNvPicPr>
            <a:picLocks noChangeAspect="1" noChangeArrowheads="1"/>
          </p:cNvPicPr>
          <p:nvPr/>
        </p:nvPicPr>
        <p:blipFill>
          <a:blip r:embed="rId14" r:link="rId15" cstate="print">
            <a:extLst>
              <a:ext uri="{28A0092B-C50C-407E-A947-70E740481C1C}">
                <a14:useLocalDpi xmlns:a14="http://schemas.microsoft.com/office/drawing/2010/main" val="0"/>
              </a:ext>
            </a:extLst>
          </a:blip>
          <a:srcRect/>
          <a:stretch>
            <a:fillRect/>
          </a:stretch>
        </p:blipFill>
        <p:spPr bwMode="auto">
          <a:xfrm>
            <a:off x="9070587" y="1196752"/>
            <a:ext cx="2405292" cy="1705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descr="22RJWL3+256.TIF"/>
          <p:cNvPicPr>
            <a:picLocks noChangeAspect="1" noChangeArrowheads="1"/>
          </p:cNvPicPr>
          <p:nvPr/>
        </p:nvPicPr>
        <p:blipFill>
          <a:blip r:embed="rId16" r:link="rId17" cstate="print">
            <a:extLst>
              <a:ext uri="{28A0092B-C50C-407E-A947-70E740481C1C}">
                <a14:useLocalDpi xmlns:a14="http://schemas.microsoft.com/office/drawing/2010/main" val="0"/>
              </a:ext>
            </a:extLst>
          </a:blip>
          <a:srcRect/>
          <a:stretch>
            <a:fillRect/>
          </a:stretch>
        </p:blipFill>
        <p:spPr bwMode="auto">
          <a:xfrm>
            <a:off x="2692003" y="4725144"/>
            <a:ext cx="6995604" cy="1871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241743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23162" y="1124744"/>
            <a:ext cx="11392484" cy="5976663"/>
          </a:xfrm>
        </p:spPr>
        <p:txBody>
          <a:bodyPr/>
          <a:lstStyle/>
          <a:p>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rPr>
              <a:t>C</a:t>
            </a:r>
            <a:r>
              <a:rPr lang="zh-CN" altLang="zh-CN" b="1" kern="100" dirty="0">
                <a:latin typeface="Times New Roman"/>
                <a:ea typeface="方正细黑一简体"/>
                <a:cs typeface="Times New Roman"/>
              </a:rPr>
              <a:t>　</a:t>
            </a:r>
            <a:endParaRPr lang="zh-CN" altLang="en-US" dirty="0"/>
          </a:p>
        </p:txBody>
      </p:sp>
      <p:sp>
        <p:nvSpPr>
          <p:cNvPr id="17" name="Rectangle 21">
            <a:hlinkClick r:id="rId3"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8" name="Rectangle 21">
            <a:hlinkClick r:id="rId4"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9" name="Rectangle 21">
            <a:hlinkClick r:id="rId5"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0" name="Rectangle 21">
            <a:hlinkClick r:id="rId6"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1" name="Rectangle 21">
            <a:hlinkClick r:id="rId7"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2" name="Rectangle 21">
            <a:hlinkClick r:id="rId8"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3" name="Rectangle 21">
            <a:hlinkClick r:id="rId9"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4" name="Rectangle 21">
            <a:hlinkClick r:id="rId10"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8</a:t>
            </a:r>
          </a:p>
        </p:txBody>
      </p:sp>
      <p:sp>
        <p:nvSpPr>
          <p:cNvPr id="25" name="Rectangle 21">
            <a:hlinkClick r:id="rId11"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6" name="Rectangle 21">
            <a:hlinkClick r:id="rId12"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7" name="Rectangle 21">
            <a:hlinkClick r:id="rId13"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8" name="Rectangle 21">
            <a:hlinkClick r:id="rId14"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graphicFrame>
        <p:nvGraphicFramePr>
          <p:cNvPr id="2" name="对象 1"/>
          <p:cNvGraphicFramePr>
            <a:graphicFrameLocks noChangeAspect="1"/>
          </p:cNvGraphicFramePr>
          <p:nvPr>
            <p:extLst>
              <p:ext uri="{D42A27DB-BD31-4B8C-83A1-F6EECF244321}">
                <p14:modId xmlns:p14="http://schemas.microsoft.com/office/powerpoint/2010/main" val="4237133244"/>
              </p:ext>
            </p:extLst>
          </p:nvPr>
        </p:nvGraphicFramePr>
        <p:xfrm>
          <a:off x="521202" y="2060848"/>
          <a:ext cx="10552112" cy="2787650"/>
        </p:xfrm>
        <a:graphic>
          <a:graphicData uri="http://schemas.openxmlformats.org/presentationml/2006/ole">
            <mc:AlternateContent xmlns:mc="http://schemas.openxmlformats.org/markup-compatibility/2006">
              <mc:Choice xmlns:v="urn:schemas-microsoft-com:vml" Requires="v">
                <p:oleObj spid="_x0000_s41990" name="文档" r:id="rId15" imgW="10552112" imgH="2788232" progId="Word.Document.12">
                  <p:embed/>
                </p:oleObj>
              </mc:Choice>
              <mc:Fallback>
                <p:oleObj name="文档" r:id="rId15" imgW="10552112" imgH="2788232" progId="Word.Document.12">
                  <p:embed/>
                  <p:pic>
                    <p:nvPicPr>
                      <p:cNvPr id="0" name=""/>
                      <p:cNvPicPr/>
                      <p:nvPr/>
                    </p:nvPicPr>
                    <p:blipFill>
                      <a:blip r:embed="rId16"/>
                      <a:stretch>
                        <a:fillRect/>
                      </a:stretch>
                    </p:blipFill>
                    <p:spPr>
                      <a:xfrm>
                        <a:off x="521202" y="2060848"/>
                        <a:ext cx="10552112" cy="2787650"/>
                      </a:xfrm>
                      <a:prstGeom prst="rect">
                        <a:avLst/>
                      </a:prstGeom>
                    </p:spPr>
                  </p:pic>
                </p:oleObj>
              </mc:Fallback>
            </mc:AlternateContent>
          </a:graphicData>
        </a:graphic>
      </p:graphicFrame>
    </p:spTree>
    <p:extLst>
      <p:ext uri="{BB962C8B-B14F-4D97-AF65-F5344CB8AC3E}">
        <p14:creationId xmlns:p14="http://schemas.microsoft.com/office/powerpoint/2010/main" val="3647252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548680"/>
            <a:ext cx="11104452" cy="5472608"/>
          </a:xfrm>
        </p:spPr>
        <p:txBody>
          <a:bodyPr/>
          <a:lstStyle/>
          <a:p>
            <a:pPr indent="713740" algn="just"/>
            <a:r>
              <a:rPr lang="en-US" altLang="zh-CN" b="1" kern="100" dirty="0">
                <a:latin typeface="Times New Roman"/>
                <a:ea typeface="方正细黑一简体"/>
                <a:cs typeface="Courier New"/>
              </a:rPr>
              <a:t>9</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选自鲁科版教材课后练习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如图是一个简易风速测量仪的示意图，绝缘弹簧的一端固定，另一端与导电的迎风板相连，弹簧套在水平放置的电阻率较大的均匀金属细杆上。迎风板与金属杆接触良好，并能在金属杆上自由滑动。电路的一端与迎风板相连，另一端与金属杆相连。已知弹簧的劲度系数</a:t>
            </a:r>
            <a:r>
              <a:rPr lang="en-US" altLang="zh-CN" b="1" i="1" kern="100" dirty="0">
                <a:latin typeface="Times New Roman"/>
                <a:ea typeface="方正细黑一简体"/>
                <a:cs typeface="Courier New"/>
              </a:rPr>
              <a:t>k</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1 300  N/m</a:t>
            </a:r>
            <a:r>
              <a:rPr lang="zh-CN" altLang="zh-CN" b="1" kern="100" dirty="0">
                <a:latin typeface="Times New Roman"/>
                <a:ea typeface="方正细黑一简体"/>
                <a:cs typeface="Times New Roman"/>
              </a:rPr>
              <a:t>，电阻</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1.0 Ω</a:t>
            </a:r>
            <a:r>
              <a:rPr lang="zh-CN" altLang="zh-CN" b="1" kern="100" dirty="0">
                <a:latin typeface="Times New Roman"/>
                <a:ea typeface="方正细黑一简体"/>
                <a:cs typeface="Times New Roman"/>
              </a:rPr>
              <a:t>，电源的电动势</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12 V</a:t>
            </a:r>
            <a:r>
              <a:rPr lang="zh-CN" altLang="zh-CN" b="1" kern="100" dirty="0">
                <a:latin typeface="Times New Roman"/>
                <a:ea typeface="方正细黑一简体"/>
                <a:cs typeface="Times New Roman"/>
              </a:rPr>
              <a:t>，内阻</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0.5 Ω</a:t>
            </a:r>
            <a:r>
              <a:rPr lang="zh-CN" altLang="zh-CN" b="1" kern="100" dirty="0">
                <a:latin typeface="Times New Roman"/>
                <a:ea typeface="方正细黑一简体"/>
                <a:cs typeface="Times New Roman"/>
              </a:rPr>
              <a:t>。闭合开关，没有风吹时，弹簧处于原长</a:t>
            </a:r>
            <a:r>
              <a:rPr lang="en-US" altLang="zh-CN" b="1" i="1" kern="100" dirty="0">
                <a:latin typeface="Times New Roman"/>
                <a:ea typeface="方正细黑一简体"/>
                <a:cs typeface="Courier New"/>
              </a:rPr>
              <a:t>l</a:t>
            </a:r>
            <a:r>
              <a:rPr lang="en-US" altLang="zh-CN" b="1" kern="100" baseline="-250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0.5 m</a:t>
            </a:r>
            <a:r>
              <a:rPr lang="zh-CN" altLang="zh-CN" b="1" kern="100" dirty="0">
                <a:latin typeface="Times New Roman"/>
                <a:ea typeface="方正细黑一简体"/>
                <a:cs typeface="Times New Roman"/>
              </a:rPr>
              <a:t>，电压传感器的示数</a:t>
            </a:r>
            <a:r>
              <a:rPr lang="en-US" altLang="zh-CN" b="1" i="1" kern="100" dirty="0">
                <a:latin typeface="Times New Roman"/>
                <a:ea typeface="方正细黑一简体"/>
                <a:cs typeface="Courier New"/>
              </a:rPr>
              <a:t>U</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3.0 V</a:t>
            </a:r>
            <a:r>
              <a:rPr lang="zh-CN" altLang="zh-CN" b="1" kern="100" dirty="0">
                <a:latin typeface="Times New Roman"/>
                <a:ea typeface="方正细黑一简体"/>
                <a:cs typeface="Times New Roman"/>
              </a:rPr>
              <a:t>。若不计摩擦和迎风板的电阻，求：</a:t>
            </a:r>
            <a:endParaRPr lang="zh-CN" altLang="zh-CN" sz="1050" kern="100" dirty="0">
              <a:latin typeface="宋体"/>
              <a:cs typeface="Courier New"/>
            </a:endParaRPr>
          </a:p>
          <a:p>
            <a:endParaRPr lang="zh-CN" altLang="en-US" dirty="0"/>
          </a:p>
        </p:txBody>
      </p:sp>
      <p:sp>
        <p:nvSpPr>
          <p:cNvPr id="17"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8"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9"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0"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1"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2"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3"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4"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5" name="Rectangle 21">
            <a:hlinkClick r:id="rId10"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9</a:t>
            </a:r>
          </a:p>
        </p:txBody>
      </p:sp>
      <p:sp>
        <p:nvSpPr>
          <p:cNvPr id="26" name="Rectangle 21">
            <a:hlinkClick r:id="rId11"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7" name="Rectangle 21">
            <a:hlinkClick r:id="rId12"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8" name="Rectangle 21">
            <a:hlinkClick r:id="rId13"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Tree>
    <p:extLst>
      <p:ext uri="{BB962C8B-B14F-4D97-AF65-F5344CB8AC3E}">
        <p14:creationId xmlns:p14="http://schemas.microsoft.com/office/powerpoint/2010/main" val="140471632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65743" y="4077072"/>
            <a:ext cx="11392484" cy="1728192"/>
          </a:xfrm>
        </p:spPr>
        <p:txBody>
          <a:bodyPr/>
          <a:lstStyle/>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金属杆单位长度的电阻</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0</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当电压传感器的示数为</a:t>
            </a:r>
            <a:r>
              <a:rPr lang="en-US" altLang="zh-CN" b="1" i="1" kern="100" dirty="0">
                <a:latin typeface="Times New Roman"/>
                <a:ea typeface="方正细黑一简体"/>
                <a:cs typeface="Courier New"/>
              </a:rPr>
              <a:t>U</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 V</a:t>
            </a:r>
            <a:r>
              <a:rPr lang="zh-CN" altLang="zh-CN" b="1" kern="100" dirty="0">
                <a:latin typeface="Times New Roman"/>
                <a:ea typeface="方正细黑一简体"/>
                <a:cs typeface="Times New Roman"/>
              </a:rPr>
              <a:t>时，作用在迎风板上的风力</a:t>
            </a:r>
            <a:r>
              <a:rPr lang="en-US" altLang="zh-CN" b="1" i="1" kern="100" dirty="0">
                <a:latin typeface="Times New Roman"/>
                <a:ea typeface="方正细黑一简体"/>
                <a:cs typeface="Courier New"/>
              </a:rPr>
              <a:t>F</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
        <p:nvSpPr>
          <p:cNvPr id="17"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8"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9"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0"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1"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2"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3"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4"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5" name="Rectangle 21">
            <a:hlinkClick r:id="rId10"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9</a:t>
            </a:r>
          </a:p>
        </p:txBody>
      </p:sp>
      <p:sp>
        <p:nvSpPr>
          <p:cNvPr id="26" name="Rectangle 21">
            <a:hlinkClick r:id="rId11"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7" name="Rectangle 21">
            <a:hlinkClick r:id="rId12"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8" name="Rectangle 21">
            <a:hlinkClick r:id="rId13"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pic>
        <p:nvPicPr>
          <p:cNvPr id="5122" name="Picture 2" descr="19XWL12-19.TIF"/>
          <p:cNvPicPr>
            <a:picLocks noChangeAspect="1" noChangeArrowheads="1"/>
          </p:cNvPicPr>
          <p:nvPr/>
        </p:nvPicPr>
        <p:blipFill>
          <a:blip r:embed="rId14" r:link="rId15" cstate="print">
            <a:extLst>
              <a:ext uri="{28A0092B-C50C-407E-A947-70E740481C1C}">
                <a14:useLocalDpi xmlns:a14="http://schemas.microsoft.com/office/drawing/2010/main" val="0"/>
              </a:ext>
            </a:extLst>
          </a:blip>
          <a:srcRect/>
          <a:stretch>
            <a:fillRect/>
          </a:stretch>
        </p:blipFill>
        <p:spPr bwMode="auto">
          <a:xfrm>
            <a:off x="3661434" y="1052736"/>
            <a:ext cx="4323215" cy="2942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471632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8"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9"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0"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1"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2"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3"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4"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5" name="Rectangle 21">
            <a:hlinkClick r:id="rId10"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9</a:t>
            </a:r>
          </a:p>
        </p:txBody>
      </p:sp>
      <p:sp>
        <p:nvSpPr>
          <p:cNvPr id="26" name="Rectangle 21">
            <a:hlinkClick r:id="rId11"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7" name="Rectangle 21">
            <a:hlinkClick r:id="rId12"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8" name="Rectangle 21">
            <a:hlinkClick r:id="rId13"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2" name="内容占位符 1"/>
          <p:cNvSpPr>
            <a:spLocks noGrp="1"/>
          </p:cNvSpPr>
          <p:nvPr>
            <p:ph idx="1"/>
          </p:nvPr>
        </p:nvSpPr>
        <p:spPr>
          <a:xfrm>
            <a:off x="609759" y="620688"/>
            <a:ext cx="10975658" cy="5976663"/>
          </a:xfrm>
        </p:spPr>
        <p:txBody>
          <a:bodyPr>
            <a:normAutofit/>
          </a:bodyPr>
          <a:lstStyle/>
          <a:p>
            <a:pPr indent="713740" algn="just"/>
            <a:r>
              <a:rPr lang="zh-CN" altLang="zh-CN" b="1" kern="100" dirty="0">
                <a:solidFill>
                  <a:srgbClr val="FF0000"/>
                </a:solidFill>
                <a:latin typeface="Times New Roman"/>
                <a:ea typeface="方正细黑一简体"/>
                <a:cs typeface="Times New Roman"/>
              </a:rPr>
              <a:t>解析：</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电阻</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与金属细杆串联连接</a:t>
            </a:r>
            <a:endParaRPr lang="zh-CN" altLang="zh-CN" sz="1050" kern="100" dirty="0">
              <a:latin typeface="宋体"/>
              <a:cs typeface="Courier New"/>
            </a:endParaRPr>
          </a:p>
          <a:p>
            <a:pPr indent="713740" algn="just"/>
            <a:r>
              <a:rPr lang="zh-CN" altLang="zh-CN" b="1" kern="100" dirty="0">
                <a:latin typeface="Times New Roman"/>
                <a:ea typeface="方正细黑一简体"/>
                <a:cs typeface="Times New Roman"/>
              </a:rPr>
              <a:t>由</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I</a:t>
            </a:r>
            <a:r>
              <a:rPr lang="en-US" altLang="zh-CN" b="1" kern="100" dirty="0">
                <a:latin typeface="Times New Roman"/>
                <a:ea typeface="方正细黑一简体"/>
                <a:cs typeface="Courier New"/>
              </a:rPr>
              <a:t>(</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0</a:t>
            </a:r>
            <a:r>
              <a:rPr lang="en-US" altLang="zh-CN" b="1" i="1" kern="100" dirty="0">
                <a:latin typeface="Times New Roman"/>
                <a:ea typeface="方正细黑一简体"/>
                <a:cs typeface="Courier New"/>
              </a:rPr>
              <a:t>l</a:t>
            </a:r>
            <a:r>
              <a:rPr lang="en-US" altLang="zh-CN" b="1" kern="100" baseline="-250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U</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IR</a:t>
            </a:r>
            <a:r>
              <a:rPr lang="en-US" altLang="zh-CN" b="1" kern="100" baseline="-25000" dirty="0">
                <a:latin typeface="Times New Roman"/>
                <a:ea typeface="方正细黑一简体"/>
                <a:cs typeface="Courier New"/>
              </a:rPr>
              <a:t>0</a:t>
            </a:r>
            <a:r>
              <a:rPr lang="en-US" altLang="zh-CN" b="1" i="1" kern="100" dirty="0">
                <a:latin typeface="Times New Roman"/>
                <a:ea typeface="方正细黑一简体"/>
                <a:cs typeface="Courier New"/>
              </a:rPr>
              <a:t>l</a:t>
            </a:r>
            <a:r>
              <a:rPr lang="en-US" altLang="zh-CN" b="1" kern="100" baseline="-25000" dirty="0">
                <a:latin typeface="Times New Roman"/>
                <a:ea typeface="方正细黑一简体"/>
                <a:cs typeface="Courier New"/>
              </a:rPr>
              <a:t>0</a:t>
            </a:r>
            <a:endParaRPr lang="zh-CN" altLang="zh-CN" sz="1050" kern="100" dirty="0">
              <a:latin typeface="宋体"/>
              <a:cs typeface="Courier New"/>
            </a:endParaRPr>
          </a:p>
          <a:p>
            <a:pPr indent="713740" algn="just"/>
            <a:r>
              <a:rPr lang="zh-CN" altLang="zh-CN" b="1" kern="100" dirty="0">
                <a:latin typeface="Times New Roman"/>
                <a:ea typeface="方正细黑一简体"/>
                <a:cs typeface="Times New Roman"/>
              </a:rPr>
              <a:t>解得</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 Ω</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设此时弹簧长度为</a:t>
            </a:r>
            <a:r>
              <a:rPr lang="en-US" altLang="zh-CN" b="1" i="1" kern="100" dirty="0">
                <a:latin typeface="Times New Roman"/>
                <a:ea typeface="方正细黑一简体"/>
                <a:cs typeface="Courier New"/>
              </a:rPr>
              <a:t>l</a:t>
            </a:r>
            <a:endParaRPr lang="zh-CN" altLang="zh-CN" sz="1050" kern="100" dirty="0">
              <a:latin typeface="宋体"/>
              <a:cs typeface="Courier New"/>
            </a:endParaRPr>
          </a:p>
          <a:p>
            <a:pPr indent="713740" algn="just"/>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I</a:t>
            </a:r>
            <a:r>
              <a:rPr lang="en-US" altLang="zh-CN" b="1" kern="100" baseline="-25000" dirty="0">
                <a:latin typeface="Times New Roman"/>
                <a:ea typeface="方正细黑一简体"/>
                <a:cs typeface="Courier New"/>
              </a:rPr>
              <a:t>2</a:t>
            </a:r>
            <a:r>
              <a:rPr lang="en-US" altLang="zh-CN" b="1" kern="100" dirty="0">
                <a:latin typeface="Times New Roman"/>
                <a:ea typeface="方正细黑一简体"/>
                <a:cs typeface="Courier New"/>
              </a:rPr>
              <a:t>(</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0</a:t>
            </a:r>
            <a:r>
              <a:rPr lang="en-US" altLang="zh-CN" b="1" i="1" kern="100" dirty="0">
                <a:latin typeface="Times New Roman"/>
                <a:ea typeface="方正细黑一简体"/>
                <a:cs typeface="Courier New"/>
              </a:rPr>
              <a:t>l</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U</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I</a:t>
            </a:r>
            <a:r>
              <a:rPr lang="en-US" altLang="zh-CN" b="1" kern="100" baseline="-25000" dirty="0">
                <a:latin typeface="Times New Roman"/>
                <a:ea typeface="方正细黑一简体"/>
                <a:cs typeface="Courier New"/>
              </a:rPr>
              <a:t>2</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0</a:t>
            </a:r>
            <a:r>
              <a:rPr lang="en-US" altLang="zh-CN" b="1" i="1" kern="100" dirty="0">
                <a:latin typeface="Times New Roman"/>
                <a:ea typeface="方正细黑一简体"/>
                <a:cs typeface="Courier New"/>
              </a:rPr>
              <a:t>l</a:t>
            </a:r>
            <a:endParaRPr lang="zh-CN" altLang="zh-CN" sz="1050" kern="100" dirty="0">
              <a:latin typeface="宋体"/>
              <a:cs typeface="Courier New"/>
            </a:endParaRPr>
          </a:p>
          <a:p>
            <a:pPr indent="713740" algn="just"/>
            <a:r>
              <a:rPr lang="en-US" altLang="zh-CN" b="1" i="1" kern="100" dirty="0">
                <a:latin typeface="Times New Roman"/>
                <a:ea typeface="方正细黑一简体"/>
                <a:cs typeface="Courier New"/>
              </a:rPr>
              <a:t>F</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k</a:t>
            </a:r>
            <a:r>
              <a:rPr lang="en-US" altLang="zh-CN" b="1" kern="100" dirty="0">
                <a:latin typeface="Times New Roman"/>
                <a:ea typeface="方正细黑一简体"/>
                <a:cs typeface="Courier New"/>
              </a:rPr>
              <a:t>(</a:t>
            </a:r>
            <a:r>
              <a:rPr lang="en-US" altLang="zh-CN" b="1" i="1" kern="100" dirty="0">
                <a:latin typeface="Times New Roman"/>
                <a:ea typeface="方正细黑一简体"/>
                <a:cs typeface="Courier New"/>
              </a:rPr>
              <a:t>l</a:t>
            </a:r>
            <a:r>
              <a:rPr lang="en-US" altLang="zh-CN" b="1" kern="100" baseline="-250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l</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r>
              <a:rPr lang="zh-CN" altLang="zh-CN" b="1" kern="100" dirty="0">
                <a:latin typeface="Times New Roman"/>
                <a:ea typeface="方正细黑一简体"/>
                <a:cs typeface="Times New Roman"/>
              </a:rPr>
              <a:t>可解得：</a:t>
            </a:r>
            <a:r>
              <a:rPr lang="en-US" altLang="zh-CN" b="1" i="1" kern="100" dirty="0">
                <a:latin typeface="Times New Roman"/>
                <a:ea typeface="方正细黑一简体"/>
                <a:cs typeface="Courier New"/>
              </a:rPr>
              <a:t>F</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260 N</a:t>
            </a:r>
            <a:r>
              <a:rPr lang="zh-CN" altLang="zh-CN" b="1" kern="100" dirty="0">
                <a:latin typeface="Times New Roman"/>
                <a:ea typeface="方正细黑一简体"/>
                <a:cs typeface="Times New Roman"/>
              </a:rPr>
              <a:t>，方向垂直于迎风板向里。</a:t>
            </a:r>
            <a:endParaRPr lang="zh-CN" altLang="zh-CN" sz="1050" kern="100" dirty="0">
              <a:latin typeface="宋体"/>
              <a:cs typeface="Courier New"/>
            </a:endParaRPr>
          </a:p>
          <a:p>
            <a:pPr indent="713740" algn="just"/>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(1)1 Ω</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(2)260 N</a:t>
            </a:r>
            <a:r>
              <a:rPr lang="zh-CN" altLang="zh-CN" b="1" kern="100" dirty="0">
                <a:latin typeface="Times New Roman"/>
                <a:ea typeface="方正细黑一简体"/>
                <a:cs typeface="Times New Roman"/>
              </a:rPr>
              <a:t>，方向垂直于迎风板向里</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558904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7" end="7"/>
                                            </p:txEl>
                                          </p:spTgt>
                                        </p:tgtEl>
                                        <p:attrNameLst>
                                          <p:attrName>style.visibility</p:attrName>
                                        </p:attrNameLst>
                                      </p:cBhvr>
                                      <p:to>
                                        <p:strVal val="visible"/>
                                      </p:to>
                                    </p:set>
                                    <p:animEffect transition="in" filter="barn(inVertical)">
                                      <p:cBhvr>
                                        <p:cTn id="7"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65743" y="332656"/>
            <a:ext cx="11392484" cy="5976663"/>
          </a:xfrm>
        </p:spPr>
        <p:txBody>
          <a:bodyPr>
            <a:normAutofit lnSpcReduction="10000"/>
          </a:bodyPr>
          <a:lstStyle/>
          <a:p>
            <a:pPr indent="713740" algn="ct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选考进阶</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10.</a:t>
            </a:r>
            <a:r>
              <a:rPr lang="zh-CN" altLang="zh-CN" sz="1050" kern="100" dirty="0">
                <a:latin typeface="宋体"/>
                <a:cs typeface="Courier New"/>
              </a:rPr>
              <a:t> </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多选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在如图所示的电路中，电源的电动势为</a:t>
            </a:r>
            <a:r>
              <a:rPr lang="en-US" altLang="zh-CN" b="1" kern="100" dirty="0">
                <a:latin typeface="Times New Roman"/>
                <a:ea typeface="方正细黑一简体"/>
                <a:cs typeface="Courier New"/>
              </a:rPr>
              <a:t>3.2 V</a:t>
            </a:r>
            <a:r>
              <a:rPr lang="zh-CN" altLang="zh-CN" b="1" kern="100" dirty="0">
                <a:latin typeface="Times New Roman"/>
                <a:ea typeface="方正细黑一简体"/>
                <a:cs typeface="Times New Roman"/>
              </a:rPr>
              <a:t>，电阻</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的阻值为</a:t>
            </a:r>
            <a:r>
              <a:rPr lang="en-US" altLang="zh-CN" b="1" kern="100" dirty="0">
                <a:latin typeface="Times New Roman"/>
                <a:ea typeface="方正细黑一简体"/>
                <a:cs typeface="Courier New"/>
              </a:rPr>
              <a:t>30 Ω</a:t>
            </a:r>
            <a:r>
              <a:rPr lang="zh-CN" altLang="zh-CN" b="1" kern="100" dirty="0">
                <a:latin typeface="Times New Roman"/>
                <a:ea typeface="方正细黑一简体"/>
                <a:cs typeface="Times New Roman"/>
              </a:rPr>
              <a:t>，小灯泡</a:t>
            </a:r>
            <a:r>
              <a:rPr lang="en-US" altLang="zh-CN" b="1" kern="100" dirty="0">
                <a:latin typeface="Times New Roman"/>
                <a:ea typeface="方正细黑一简体"/>
                <a:cs typeface="Courier New"/>
              </a:rPr>
              <a:t>L</a:t>
            </a:r>
            <a:r>
              <a:rPr lang="zh-CN" altLang="zh-CN" b="1" kern="100" dirty="0">
                <a:latin typeface="Times New Roman"/>
                <a:ea typeface="方正细黑一简体"/>
                <a:cs typeface="Times New Roman"/>
              </a:rPr>
              <a:t>的额定电压为</a:t>
            </a:r>
            <a:r>
              <a:rPr lang="en-US" altLang="zh-CN" b="1" kern="100" dirty="0">
                <a:latin typeface="Times New Roman"/>
                <a:ea typeface="方正细黑一简体"/>
                <a:cs typeface="Courier New"/>
              </a:rPr>
              <a:t>3.0 V</a:t>
            </a:r>
            <a:r>
              <a:rPr lang="zh-CN" altLang="zh-CN" b="1" kern="100" dirty="0">
                <a:latin typeface="Times New Roman"/>
                <a:ea typeface="方正细黑一简体"/>
                <a:cs typeface="Times New Roman"/>
              </a:rPr>
              <a:t>，额定功率为</a:t>
            </a:r>
            <a:r>
              <a:rPr lang="en-US" altLang="zh-CN" b="1" kern="100" dirty="0">
                <a:latin typeface="Times New Roman"/>
                <a:ea typeface="方正细黑一简体"/>
                <a:cs typeface="Courier New"/>
              </a:rPr>
              <a:t>4.5 W</a:t>
            </a:r>
            <a:r>
              <a:rPr lang="zh-CN" altLang="zh-CN" b="1" kern="100" dirty="0">
                <a:latin typeface="Times New Roman"/>
                <a:ea typeface="方正细黑一简体"/>
                <a:cs typeface="Times New Roman"/>
              </a:rPr>
              <a:t>。当开关</a:t>
            </a:r>
            <a:r>
              <a:rPr lang="en-US" altLang="zh-CN" b="1" kern="100" dirty="0">
                <a:latin typeface="Times New Roman"/>
                <a:ea typeface="方正细黑一简体"/>
                <a:cs typeface="Courier New"/>
              </a:rPr>
              <a:t>S</a:t>
            </a:r>
            <a:r>
              <a:rPr lang="zh-CN" altLang="zh-CN" b="1" kern="100" dirty="0">
                <a:latin typeface="Times New Roman"/>
                <a:ea typeface="方正细黑一简体"/>
                <a:cs typeface="Times New Roman"/>
              </a:rPr>
              <a:t>接位置</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时，理想电压表的读数为</a:t>
            </a:r>
            <a:r>
              <a:rPr lang="en-US" altLang="zh-CN" b="1" kern="100" dirty="0">
                <a:latin typeface="Times New Roman"/>
                <a:ea typeface="方正细黑一简体"/>
                <a:cs typeface="Courier New"/>
              </a:rPr>
              <a:t>3 V</a:t>
            </a:r>
            <a:r>
              <a:rPr lang="zh-CN" altLang="zh-CN" b="1" kern="100" dirty="0">
                <a:latin typeface="Times New Roman"/>
                <a:ea typeface="方正细黑一简体"/>
                <a:cs typeface="Times New Roman"/>
              </a:rPr>
              <a:t>，假如小灯泡电阻阻值不变，下列说法正确的是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．电源的内电阻为</a:t>
            </a:r>
            <a:r>
              <a:rPr lang="en-US" altLang="zh-CN" b="1" kern="100" dirty="0">
                <a:latin typeface="Times New Roman"/>
                <a:ea typeface="方正细黑一简体"/>
                <a:cs typeface="Courier New"/>
              </a:rPr>
              <a:t>4 Ω</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．小灯泡的电阻为</a:t>
            </a:r>
            <a:r>
              <a:rPr lang="en-US" altLang="zh-CN" b="1" kern="100" dirty="0">
                <a:latin typeface="Times New Roman"/>
                <a:ea typeface="方正细黑一简体"/>
                <a:cs typeface="Courier New"/>
              </a:rPr>
              <a:t>2 Ω</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．当开关</a:t>
            </a:r>
            <a:r>
              <a:rPr lang="en-US" altLang="zh-CN" b="1" kern="100" dirty="0">
                <a:latin typeface="Times New Roman"/>
                <a:ea typeface="方正细黑一简体"/>
                <a:cs typeface="Courier New"/>
              </a:rPr>
              <a:t>S</a:t>
            </a:r>
            <a:r>
              <a:rPr lang="zh-CN" altLang="zh-CN" b="1" kern="100" dirty="0">
                <a:latin typeface="Times New Roman"/>
                <a:ea typeface="方正细黑一简体"/>
                <a:cs typeface="Times New Roman"/>
              </a:rPr>
              <a:t>接到位置</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时，小灯泡不能正常发光</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．当开关</a:t>
            </a:r>
            <a:r>
              <a:rPr lang="en-US" altLang="zh-CN" b="1" kern="100" dirty="0">
                <a:latin typeface="Times New Roman"/>
                <a:ea typeface="方正细黑一简体"/>
                <a:cs typeface="Courier New"/>
              </a:rPr>
              <a:t>S</a:t>
            </a:r>
            <a:r>
              <a:rPr lang="zh-CN" altLang="zh-CN" b="1" kern="100" dirty="0">
                <a:latin typeface="Times New Roman"/>
                <a:ea typeface="方正细黑一简体"/>
                <a:cs typeface="Times New Roman"/>
              </a:rPr>
              <a:t>接到位置</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时，小灯泡两端的电压为</a:t>
            </a:r>
            <a:r>
              <a:rPr lang="en-US" altLang="zh-CN" b="1" kern="100" dirty="0">
                <a:latin typeface="Times New Roman"/>
                <a:ea typeface="方正细黑一简体"/>
                <a:cs typeface="Courier New"/>
              </a:rPr>
              <a:t>3 V</a:t>
            </a:r>
            <a:endParaRPr lang="zh-CN" altLang="zh-CN" sz="1050" kern="100" dirty="0">
              <a:latin typeface="宋体"/>
              <a:cs typeface="Courier New"/>
            </a:endParaRPr>
          </a:p>
          <a:p>
            <a:endParaRPr lang="zh-CN" altLang="en-US" dirty="0"/>
          </a:p>
        </p:txBody>
      </p:sp>
      <p:sp>
        <p:nvSpPr>
          <p:cNvPr id="17"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8"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9"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0"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1"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2"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3"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4"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5" name="Rectangle 21">
            <a:hlinkClick r:id="rId10"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6" name="Rectangle 21">
            <a:hlinkClick r:id="rId11"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10</a:t>
            </a:r>
          </a:p>
        </p:txBody>
      </p:sp>
      <p:sp>
        <p:nvSpPr>
          <p:cNvPr id="27" name="Rectangle 21">
            <a:hlinkClick r:id="rId12"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8" name="Rectangle 21">
            <a:hlinkClick r:id="rId13"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pic>
        <p:nvPicPr>
          <p:cNvPr id="6146" name="Picture 2" descr="F:\人教物理必修第三册（合版）\23XKCWLRJBS12-11.TIF"/>
          <p:cNvPicPr>
            <a:picLocks noChangeAspect="1" noChangeArrowheads="1"/>
          </p:cNvPicPr>
          <p:nvPr/>
        </p:nvPicPr>
        <p:blipFill>
          <a:blip r:embed="rId14" r:link="rId15">
            <a:extLst>
              <a:ext uri="{28A0092B-C50C-407E-A947-70E740481C1C}">
                <a14:useLocalDpi xmlns:a14="http://schemas.microsoft.com/office/drawing/2010/main" val="0"/>
              </a:ext>
            </a:extLst>
          </a:blip>
          <a:srcRect/>
          <a:stretch>
            <a:fillRect/>
          </a:stretch>
        </p:blipFill>
        <p:spPr bwMode="auto">
          <a:xfrm>
            <a:off x="7969795" y="2924944"/>
            <a:ext cx="3118661" cy="1671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471632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08955" y="620689"/>
            <a:ext cx="11392484" cy="5976663"/>
          </a:xfrm>
        </p:spPr>
        <p:txBody>
          <a:bodyPr/>
          <a:lstStyle/>
          <a:p>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rPr>
              <a:t>BC</a:t>
            </a:r>
            <a:r>
              <a:rPr lang="zh-CN" altLang="zh-CN" b="1" kern="100" dirty="0">
                <a:latin typeface="Times New Roman"/>
                <a:ea typeface="方正细黑一简体"/>
                <a:cs typeface="Times New Roman"/>
              </a:rPr>
              <a:t>　</a:t>
            </a:r>
            <a:endParaRPr lang="zh-CN" altLang="en-US" dirty="0"/>
          </a:p>
        </p:txBody>
      </p:sp>
      <p:sp>
        <p:nvSpPr>
          <p:cNvPr id="17" name="Rectangle 21">
            <a:hlinkClick r:id="rId3"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8" name="Rectangle 21">
            <a:hlinkClick r:id="rId4"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9" name="Rectangle 21">
            <a:hlinkClick r:id="rId5"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0" name="Rectangle 21">
            <a:hlinkClick r:id="rId6"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1" name="Rectangle 21">
            <a:hlinkClick r:id="rId7"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2" name="Rectangle 21">
            <a:hlinkClick r:id="rId8"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3" name="Rectangle 21">
            <a:hlinkClick r:id="rId9"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4" name="Rectangle 21">
            <a:hlinkClick r:id="rId10"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5" name="Rectangle 21">
            <a:hlinkClick r:id="rId11"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6" name="Rectangle 21">
            <a:hlinkClick r:id="rId12"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10</a:t>
            </a:r>
          </a:p>
        </p:txBody>
      </p:sp>
      <p:sp>
        <p:nvSpPr>
          <p:cNvPr id="27" name="Rectangle 21">
            <a:hlinkClick r:id="rId13"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8" name="Rectangle 21">
            <a:hlinkClick r:id="rId14"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graphicFrame>
        <p:nvGraphicFramePr>
          <p:cNvPr id="2" name="对象 1"/>
          <p:cNvGraphicFramePr>
            <a:graphicFrameLocks noChangeAspect="1"/>
          </p:cNvGraphicFramePr>
          <p:nvPr>
            <p:extLst>
              <p:ext uri="{D42A27DB-BD31-4B8C-83A1-F6EECF244321}">
                <p14:modId xmlns:p14="http://schemas.microsoft.com/office/powerpoint/2010/main" val="2510133758"/>
              </p:ext>
            </p:extLst>
          </p:nvPr>
        </p:nvGraphicFramePr>
        <p:xfrm>
          <a:off x="480963" y="1259780"/>
          <a:ext cx="10461625" cy="6489700"/>
        </p:xfrm>
        <a:graphic>
          <a:graphicData uri="http://schemas.openxmlformats.org/presentationml/2006/ole">
            <mc:AlternateContent xmlns:mc="http://schemas.openxmlformats.org/markup-compatibility/2006">
              <mc:Choice xmlns:v="urn:schemas-microsoft-com:vml" Requires="v">
                <p:oleObj spid="_x0000_s43014" name="文档" r:id="rId15" imgW="10552112" imgH="6564278" progId="Word.Document.12">
                  <p:embed/>
                </p:oleObj>
              </mc:Choice>
              <mc:Fallback>
                <p:oleObj name="文档" r:id="rId15" imgW="10552112" imgH="6564278" progId="Word.Document.12">
                  <p:embed/>
                  <p:pic>
                    <p:nvPicPr>
                      <p:cNvPr id="0" name=""/>
                      <p:cNvPicPr/>
                      <p:nvPr/>
                    </p:nvPicPr>
                    <p:blipFill>
                      <a:blip r:embed="rId16"/>
                      <a:stretch>
                        <a:fillRect/>
                      </a:stretch>
                    </p:blipFill>
                    <p:spPr>
                      <a:xfrm>
                        <a:off x="480963" y="1259780"/>
                        <a:ext cx="10461625" cy="6489700"/>
                      </a:xfrm>
                      <a:prstGeom prst="rect">
                        <a:avLst/>
                      </a:prstGeom>
                    </p:spPr>
                  </p:pic>
                </p:oleObj>
              </mc:Fallback>
            </mc:AlternateContent>
          </a:graphicData>
        </a:graphic>
      </p:graphicFrame>
    </p:spTree>
    <p:extLst>
      <p:ext uri="{BB962C8B-B14F-4D97-AF65-F5344CB8AC3E}">
        <p14:creationId xmlns:p14="http://schemas.microsoft.com/office/powerpoint/2010/main" val="1404716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65743" y="548681"/>
            <a:ext cx="11392484" cy="5976663"/>
          </a:xfrm>
        </p:spPr>
        <p:txBody>
          <a:bodyPr>
            <a:normAutofit lnSpcReduction="10000"/>
          </a:bodyPr>
          <a:lstStyle/>
          <a:p>
            <a:pPr indent="713740" algn="just"/>
            <a:r>
              <a:rPr lang="en-US" altLang="zh-CN" b="1" kern="100" dirty="0">
                <a:latin typeface="Times New Roman"/>
                <a:ea typeface="方正细黑一简体"/>
                <a:cs typeface="Courier New"/>
              </a:rPr>
              <a:t>11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湖南常德期末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在如图所示的</a:t>
            </a:r>
            <a:r>
              <a:rPr lang="en-US" altLang="zh-CN" b="1" i="1" kern="100" dirty="0">
                <a:latin typeface="Times New Roman"/>
                <a:ea typeface="方正细黑一简体"/>
                <a:cs typeface="Courier New"/>
              </a:rPr>
              <a:t>U</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I</a:t>
            </a:r>
            <a:r>
              <a:rPr lang="zh-CN" altLang="zh-CN" b="1" kern="100" dirty="0">
                <a:latin typeface="Times New Roman"/>
                <a:ea typeface="方正细黑一简体"/>
                <a:cs typeface="Times New Roman"/>
              </a:rPr>
              <a:t>图像中，直线</a:t>
            </a:r>
            <a:r>
              <a:rPr lang="zh-CN" altLang="zh-CN" b="1" kern="100" dirty="0">
                <a:latin typeface="宋体"/>
                <a:cs typeface="宋体"/>
              </a:rPr>
              <a:t>Ⅰ</a:t>
            </a:r>
            <a:r>
              <a:rPr lang="zh-CN" altLang="zh-CN" b="1" kern="100" dirty="0">
                <a:latin typeface="Times New Roman"/>
                <a:ea typeface="方正细黑一简体"/>
                <a:cs typeface="Times New Roman"/>
              </a:rPr>
              <a:t>为某电源的路端电压与电流的关系图线，曲线</a:t>
            </a:r>
            <a:r>
              <a:rPr lang="zh-CN" altLang="zh-CN" b="1" kern="100" dirty="0">
                <a:latin typeface="宋体"/>
                <a:cs typeface="宋体"/>
              </a:rPr>
              <a:t>Ⅱ</a:t>
            </a:r>
            <a:r>
              <a:rPr lang="zh-CN" altLang="zh-CN" b="1" kern="100" dirty="0">
                <a:latin typeface="Times New Roman"/>
                <a:ea typeface="方正细黑一简体"/>
                <a:cs typeface="Times New Roman"/>
              </a:rPr>
              <a:t>为某一小灯泡</a:t>
            </a:r>
            <a:r>
              <a:rPr lang="en-US" altLang="zh-CN" b="1" kern="100" dirty="0">
                <a:latin typeface="Times New Roman"/>
                <a:ea typeface="方正细黑一简体"/>
                <a:cs typeface="Courier New"/>
              </a:rPr>
              <a:t>L</a:t>
            </a:r>
            <a:r>
              <a:rPr lang="zh-CN" altLang="zh-CN" b="1" kern="100" dirty="0">
                <a:latin typeface="Times New Roman"/>
                <a:ea typeface="方正细黑一简体"/>
                <a:cs typeface="Times New Roman"/>
              </a:rPr>
              <a:t>的伏安特性曲线，曲线</a:t>
            </a:r>
            <a:r>
              <a:rPr lang="zh-CN" altLang="zh-CN" b="1" kern="100" dirty="0">
                <a:latin typeface="宋体"/>
                <a:cs typeface="宋体"/>
              </a:rPr>
              <a:t>Ⅱ</a:t>
            </a:r>
            <a:r>
              <a:rPr lang="zh-CN" altLang="zh-CN" b="1" kern="100" dirty="0">
                <a:latin typeface="Times New Roman"/>
                <a:ea typeface="方正细黑一简体"/>
                <a:cs typeface="Times New Roman"/>
              </a:rPr>
              <a:t>与直线</a:t>
            </a:r>
            <a:r>
              <a:rPr lang="zh-CN" altLang="zh-CN" b="1" kern="100" dirty="0">
                <a:latin typeface="宋体"/>
                <a:cs typeface="宋体"/>
              </a:rPr>
              <a:t>Ⅰ</a:t>
            </a:r>
            <a:r>
              <a:rPr lang="zh-CN" altLang="zh-CN" b="1" kern="100" dirty="0">
                <a:latin typeface="Times New Roman"/>
                <a:ea typeface="方正细黑一简体"/>
                <a:cs typeface="Times New Roman"/>
              </a:rPr>
              <a:t>的交点坐标为</a:t>
            </a:r>
            <a:r>
              <a:rPr lang="en-US" altLang="zh-CN" b="1" kern="100" dirty="0">
                <a:latin typeface="Times New Roman"/>
                <a:ea typeface="方正细黑一简体"/>
                <a:cs typeface="Courier New"/>
              </a:rPr>
              <a:t>(1.5,0.75)</a:t>
            </a:r>
            <a:r>
              <a:rPr lang="zh-CN" altLang="zh-CN" b="1" kern="100" dirty="0">
                <a:latin typeface="Times New Roman"/>
                <a:ea typeface="方正细黑一简体"/>
                <a:cs typeface="Times New Roman"/>
              </a:rPr>
              <a:t>，该点的切线与横轴的交点坐标为</a:t>
            </a:r>
            <a:r>
              <a:rPr lang="en-US" altLang="zh-CN" b="1" kern="100" dirty="0">
                <a:latin typeface="Times New Roman"/>
                <a:ea typeface="方正细黑一简体"/>
                <a:cs typeface="Courier New"/>
              </a:rPr>
              <a:t>(1.0,0)</a:t>
            </a:r>
            <a:r>
              <a:rPr lang="zh-CN" altLang="zh-CN" b="1" kern="100" dirty="0">
                <a:latin typeface="Times New Roman"/>
                <a:ea typeface="方正细黑一简体"/>
                <a:cs typeface="Times New Roman"/>
              </a:rPr>
              <a:t>，用该电源直接与小灯泡</a:t>
            </a:r>
            <a:r>
              <a:rPr lang="en-US" altLang="zh-CN" b="1" kern="100" dirty="0">
                <a:latin typeface="Times New Roman"/>
                <a:ea typeface="方正细黑一简体"/>
                <a:cs typeface="Courier New"/>
              </a:rPr>
              <a:t>L</a:t>
            </a:r>
            <a:r>
              <a:rPr lang="zh-CN" altLang="zh-CN" b="1" kern="100" dirty="0">
                <a:latin typeface="Times New Roman"/>
                <a:ea typeface="方正细黑一简体"/>
                <a:cs typeface="Times New Roman"/>
              </a:rPr>
              <a:t>连接成闭合电路，由图像可知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．电源电动势为</a:t>
            </a:r>
            <a:r>
              <a:rPr lang="en-US" altLang="zh-CN" b="1" kern="100" dirty="0">
                <a:latin typeface="Times New Roman"/>
                <a:ea typeface="方正细黑一简体"/>
                <a:cs typeface="Courier New"/>
              </a:rPr>
              <a:t>2.0 V</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．电源内阻为</a:t>
            </a:r>
            <a:r>
              <a:rPr lang="en-US" altLang="zh-CN" b="1" kern="100" dirty="0">
                <a:latin typeface="Times New Roman"/>
                <a:ea typeface="方正细黑一简体"/>
                <a:cs typeface="Courier New"/>
              </a:rPr>
              <a:t>0.5 Ω</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．小灯泡</a:t>
            </a:r>
            <a:r>
              <a:rPr lang="en-US" altLang="zh-CN" b="1" kern="100" dirty="0">
                <a:latin typeface="Times New Roman"/>
                <a:ea typeface="方正细黑一简体"/>
                <a:cs typeface="Courier New"/>
              </a:rPr>
              <a:t>L</a:t>
            </a:r>
            <a:r>
              <a:rPr lang="zh-CN" altLang="zh-CN" b="1" kern="100" dirty="0">
                <a:latin typeface="Times New Roman"/>
                <a:ea typeface="方正细黑一简体"/>
                <a:cs typeface="Times New Roman"/>
              </a:rPr>
              <a:t>接入电源时的电阻为</a:t>
            </a:r>
            <a:r>
              <a:rPr lang="en-US" altLang="zh-CN" b="1" kern="100" dirty="0">
                <a:latin typeface="Times New Roman"/>
                <a:ea typeface="方正细黑一简体"/>
                <a:cs typeface="Courier New"/>
              </a:rPr>
              <a:t>1.5 Ω</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．小灯泡</a:t>
            </a:r>
            <a:r>
              <a:rPr lang="en-US" altLang="zh-CN" b="1" kern="100" dirty="0">
                <a:latin typeface="Times New Roman"/>
                <a:ea typeface="方正细黑一简体"/>
                <a:cs typeface="Courier New"/>
              </a:rPr>
              <a:t>L</a:t>
            </a:r>
            <a:r>
              <a:rPr lang="zh-CN" altLang="zh-CN" b="1" kern="100" dirty="0">
                <a:latin typeface="Times New Roman"/>
                <a:ea typeface="方正细黑一简体"/>
                <a:cs typeface="Times New Roman"/>
              </a:rPr>
              <a:t>实际消耗的电功率为</a:t>
            </a:r>
            <a:r>
              <a:rPr lang="en-US" altLang="zh-CN" b="1" kern="100" dirty="0">
                <a:latin typeface="Times New Roman"/>
                <a:ea typeface="方正细黑一简体"/>
                <a:cs typeface="Courier New"/>
              </a:rPr>
              <a:t>1.125 W</a:t>
            </a:r>
            <a:endParaRPr lang="zh-CN" altLang="zh-CN" sz="1050" kern="100" dirty="0">
              <a:latin typeface="宋体"/>
              <a:cs typeface="Courier New"/>
            </a:endParaRPr>
          </a:p>
          <a:p>
            <a:endParaRPr lang="zh-CN" altLang="en-US" dirty="0"/>
          </a:p>
        </p:txBody>
      </p:sp>
      <p:sp>
        <p:nvSpPr>
          <p:cNvPr id="17"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8"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9"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0"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1"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2"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3"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4"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5" name="Rectangle 21">
            <a:hlinkClick r:id="rId10"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6" name="Rectangle 21">
            <a:hlinkClick r:id="rId11"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7" name="Rectangle 21">
            <a:hlinkClick r:id="rId12"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11</a:t>
            </a:r>
          </a:p>
        </p:txBody>
      </p:sp>
      <p:sp>
        <p:nvSpPr>
          <p:cNvPr id="28" name="Rectangle 21">
            <a:hlinkClick r:id="rId13"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pic>
        <p:nvPicPr>
          <p:cNvPr id="7170" name="Picture 2" descr="23XKCWLRJBS12-12.TIF"/>
          <p:cNvPicPr>
            <a:picLocks noChangeAspect="1" noChangeArrowheads="1"/>
          </p:cNvPicPr>
          <p:nvPr/>
        </p:nvPicPr>
        <p:blipFill>
          <a:blip r:embed="rId14" r:link="rId15" cstate="print">
            <a:extLst>
              <a:ext uri="{28A0092B-C50C-407E-A947-70E740481C1C}">
                <a14:useLocalDpi xmlns:a14="http://schemas.microsoft.com/office/drawing/2010/main" val="0"/>
              </a:ext>
            </a:extLst>
          </a:blip>
          <a:srcRect/>
          <a:stretch>
            <a:fillRect/>
          </a:stretch>
        </p:blipFill>
        <p:spPr bwMode="auto">
          <a:xfrm>
            <a:off x="8545859" y="3501008"/>
            <a:ext cx="2920766" cy="1993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471632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08955" y="548680"/>
            <a:ext cx="11392484" cy="864096"/>
          </a:xfrm>
        </p:spPr>
        <p:txBody>
          <a:bodyPr/>
          <a:lstStyle/>
          <a:p>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rPr>
              <a:t>D</a:t>
            </a:r>
            <a:r>
              <a:rPr lang="zh-CN" altLang="zh-CN" b="1" kern="100" dirty="0">
                <a:latin typeface="Times New Roman"/>
                <a:ea typeface="方正细黑一简体"/>
                <a:cs typeface="Times New Roman"/>
              </a:rPr>
              <a:t>　</a:t>
            </a:r>
            <a:endParaRPr lang="zh-CN" altLang="en-US" dirty="0"/>
          </a:p>
        </p:txBody>
      </p:sp>
      <p:sp>
        <p:nvSpPr>
          <p:cNvPr id="17" name="Rectangle 21">
            <a:hlinkClick r:id="rId3"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8" name="Rectangle 21">
            <a:hlinkClick r:id="rId4"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9" name="Rectangle 21">
            <a:hlinkClick r:id="rId5"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0" name="Rectangle 21">
            <a:hlinkClick r:id="rId6"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1" name="Rectangle 21">
            <a:hlinkClick r:id="rId7"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2" name="Rectangle 21">
            <a:hlinkClick r:id="rId8"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3" name="Rectangle 21">
            <a:hlinkClick r:id="rId9"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4" name="Rectangle 21">
            <a:hlinkClick r:id="rId10"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5" name="Rectangle 21">
            <a:hlinkClick r:id="rId11"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6" name="Rectangle 21">
            <a:hlinkClick r:id="rId12"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7" name="Rectangle 21">
            <a:hlinkClick r:id="rId13"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11</a:t>
            </a:r>
          </a:p>
        </p:txBody>
      </p:sp>
      <p:sp>
        <p:nvSpPr>
          <p:cNvPr id="28" name="Rectangle 21">
            <a:hlinkClick r:id="rId14"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graphicFrame>
        <p:nvGraphicFramePr>
          <p:cNvPr id="2" name="对象 1"/>
          <p:cNvGraphicFramePr>
            <a:graphicFrameLocks noChangeAspect="1"/>
          </p:cNvGraphicFramePr>
          <p:nvPr>
            <p:extLst>
              <p:ext uri="{D42A27DB-BD31-4B8C-83A1-F6EECF244321}">
                <p14:modId xmlns:p14="http://schemas.microsoft.com/office/powerpoint/2010/main" val="1959351976"/>
              </p:ext>
            </p:extLst>
          </p:nvPr>
        </p:nvGraphicFramePr>
        <p:xfrm>
          <a:off x="459375" y="1340768"/>
          <a:ext cx="10552112" cy="5038725"/>
        </p:xfrm>
        <a:graphic>
          <a:graphicData uri="http://schemas.openxmlformats.org/presentationml/2006/ole">
            <mc:AlternateContent xmlns:mc="http://schemas.openxmlformats.org/markup-compatibility/2006">
              <mc:Choice xmlns:v="urn:schemas-microsoft-com:vml" Requires="v">
                <p:oleObj spid="_x0000_s44038" name="文档" r:id="rId15" imgW="10552112" imgH="5038213" progId="Word.Document.12">
                  <p:embed/>
                </p:oleObj>
              </mc:Choice>
              <mc:Fallback>
                <p:oleObj name="文档" r:id="rId15" imgW="10552112" imgH="5038213" progId="Word.Document.12">
                  <p:embed/>
                  <p:pic>
                    <p:nvPicPr>
                      <p:cNvPr id="0" name=""/>
                      <p:cNvPicPr/>
                      <p:nvPr/>
                    </p:nvPicPr>
                    <p:blipFill>
                      <a:blip r:embed="rId16"/>
                      <a:stretch>
                        <a:fillRect/>
                      </a:stretch>
                    </p:blipFill>
                    <p:spPr>
                      <a:xfrm>
                        <a:off x="459375" y="1340768"/>
                        <a:ext cx="10552112" cy="5038725"/>
                      </a:xfrm>
                      <a:prstGeom prst="rect">
                        <a:avLst/>
                      </a:prstGeom>
                    </p:spPr>
                  </p:pic>
                </p:oleObj>
              </mc:Fallback>
            </mc:AlternateContent>
          </a:graphicData>
        </a:graphic>
      </p:graphicFrame>
    </p:spTree>
    <p:extLst>
      <p:ext uri="{BB962C8B-B14F-4D97-AF65-F5344CB8AC3E}">
        <p14:creationId xmlns:p14="http://schemas.microsoft.com/office/powerpoint/2010/main" val="1404716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65743" y="764704"/>
            <a:ext cx="11392484" cy="4608512"/>
          </a:xfrm>
        </p:spPr>
        <p:txBody>
          <a:bodyPr/>
          <a:lstStyle/>
          <a:p>
            <a:pPr indent="713740" algn="just"/>
            <a:r>
              <a:rPr lang="en-US" altLang="zh-CN" b="1" kern="100" dirty="0">
                <a:latin typeface="Times New Roman"/>
                <a:ea typeface="方正细黑一简体"/>
                <a:cs typeface="Courier New"/>
              </a:rPr>
              <a:t>12</a:t>
            </a:r>
            <a:r>
              <a:rPr lang="zh-CN" altLang="zh-CN" b="1" kern="100" dirty="0">
                <a:latin typeface="Times New Roman"/>
                <a:ea typeface="方正细黑一简体"/>
                <a:cs typeface="Times New Roman"/>
              </a:rPr>
              <a:t>．如图所示，电动机</a:t>
            </a:r>
            <a:r>
              <a:rPr lang="en-US" altLang="zh-CN" b="1" kern="100" dirty="0">
                <a:latin typeface="Times New Roman"/>
                <a:ea typeface="方正细黑一简体"/>
                <a:cs typeface="Courier New"/>
              </a:rPr>
              <a:t>M</a:t>
            </a:r>
            <a:r>
              <a:rPr lang="zh-CN" altLang="zh-CN" b="1" kern="100" dirty="0">
                <a:latin typeface="Times New Roman"/>
                <a:ea typeface="方正细黑一简体"/>
                <a:cs typeface="Times New Roman"/>
              </a:rPr>
              <a:t>的线圈电阻</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0.4 Ω</a:t>
            </a:r>
            <a:r>
              <a:rPr lang="zh-CN" altLang="zh-CN" b="1" kern="100" dirty="0">
                <a:latin typeface="Times New Roman"/>
                <a:ea typeface="方正细黑一简体"/>
                <a:cs typeface="Times New Roman"/>
              </a:rPr>
              <a:t>，定值电阻</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24 Ω</a:t>
            </a:r>
            <a:r>
              <a:rPr lang="zh-CN" altLang="zh-CN" b="1" kern="100" dirty="0">
                <a:latin typeface="Times New Roman"/>
                <a:ea typeface="方正细黑一简体"/>
                <a:cs typeface="Times New Roman"/>
              </a:rPr>
              <a:t>，电源电动势</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40 V</a:t>
            </a:r>
            <a:r>
              <a:rPr lang="zh-CN" altLang="zh-CN" b="1" kern="100" dirty="0">
                <a:latin typeface="Times New Roman"/>
                <a:ea typeface="方正细黑一简体"/>
                <a:cs typeface="Times New Roman"/>
              </a:rPr>
              <a:t>，断开开关</a:t>
            </a:r>
            <a:r>
              <a:rPr lang="en-US" altLang="zh-CN" b="1" kern="100" dirty="0">
                <a:latin typeface="Times New Roman"/>
                <a:ea typeface="方正细黑一简体"/>
                <a:cs typeface="Courier New"/>
              </a:rPr>
              <a:t>S</a:t>
            </a:r>
            <a:r>
              <a:rPr lang="zh-CN" altLang="zh-CN" b="1" kern="100" dirty="0">
                <a:latin typeface="Times New Roman"/>
                <a:ea typeface="方正细黑一简体"/>
                <a:cs typeface="Times New Roman"/>
              </a:rPr>
              <a:t>，理想电流表的示数</a:t>
            </a:r>
            <a:r>
              <a:rPr lang="en-US" altLang="zh-CN" b="1" i="1" kern="100" dirty="0">
                <a:latin typeface="Times New Roman"/>
                <a:ea typeface="方正细黑一简体"/>
                <a:cs typeface="Courier New"/>
              </a:rPr>
              <a:t>I</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1.6 A</a:t>
            </a:r>
            <a:r>
              <a:rPr lang="zh-CN" altLang="zh-CN" b="1" kern="100" dirty="0">
                <a:latin typeface="Times New Roman"/>
                <a:ea typeface="方正细黑一简体"/>
                <a:cs typeface="Times New Roman"/>
              </a:rPr>
              <a:t>；闭合开关</a:t>
            </a:r>
            <a:r>
              <a:rPr lang="en-US" altLang="zh-CN" b="1" kern="100" dirty="0">
                <a:latin typeface="Times New Roman"/>
                <a:ea typeface="方正细黑一简体"/>
                <a:cs typeface="Courier New"/>
              </a:rPr>
              <a:t>S</a:t>
            </a:r>
            <a:r>
              <a:rPr lang="zh-CN" altLang="zh-CN" b="1" kern="100" dirty="0">
                <a:latin typeface="Times New Roman"/>
                <a:ea typeface="方正细黑一简体"/>
                <a:cs typeface="Times New Roman"/>
              </a:rPr>
              <a:t>，理想电流表的示数为</a:t>
            </a:r>
            <a:r>
              <a:rPr lang="en-US" altLang="zh-CN" b="1" i="1" kern="100" dirty="0">
                <a:latin typeface="Times New Roman"/>
                <a:ea typeface="方正细黑一简体"/>
                <a:cs typeface="Courier New"/>
              </a:rPr>
              <a:t>I</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4.0 A</a:t>
            </a:r>
            <a:r>
              <a:rPr lang="zh-CN" altLang="zh-CN" b="1" kern="100" dirty="0">
                <a:latin typeface="Times New Roman"/>
                <a:ea typeface="方正细黑一简体"/>
                <a:cs typeface="Times New Roman"/>
              </a:rPr>
              <a:t>，求：</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电源内阻</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闭合开关</a:t>
            </a:r>
            <a:r>
              <a:rPr lang="en-US" altLang="zh-CN" b="1" kern="100" dirty="0">
                <a:latin typeface="Times New Roman"/>
                <a:ea typeface="方正细黑一简体"/>
                <a:cs typeface="Courier New"/>
              </a:rPr>
              <a:t>S</a:t>
            </a:r>
            <a:r>
              <a:rPr lang="zh-CN" altLang="zh-CN" b="1" kern="100" dirty="0">
                <a:latin typeface="Times New Roman"/>
                <a:ea typeface="方正细黑一简体"/>
                <a:cs typeface="Times New Roman"/>
              </a:rPr>
              <a:t>后，通过电阻</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的电流</a:t>
            </a:r>
            <a:r>
              <a:rPr lang="en-US" altLang="zh-CN" b="1" i="1" kern="100" dirty="0">
                <a:latin typeface="Times New Roman"/>
                <a:ea typeface="方正细黑一简体"/>
                <a:cs typeface="Courier New"/>
              </a:rPr>
              <a:t>I</a:t>
            </a:r>
            <a:r>
              <a:rPr lang="en-US" altLang="zh-CN" b="1" i="1" kern="100" baseline="-25000" dirty="0">
                <a:latin typeface="Times New Roman"/>
                <a:ea typeface="方正细黑一简体"/>
                <a:cs typeface="Courier New"/>
              </a:rPr>
              <a:t>R</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闭合开关</a:t>
            </a:r>
            <a:r>
              <a:rPr lang="en-US" altLang="zh-CN" b="1" kern="100" dirty="0">
                <a:latin typeface="Times New Roman"/>
                <a:ea typeface="方正细黑一简体"/>
                <a:cs typeface="Courier New"/>
              </a:rPr>
              <a:t>S</a:t>
            </a:r>
            <a:r>
              <a:rPr lang="zh-CN" altLang="zh-CN" b="1" kern="100" dirty="0">
                <a:latin typeface="Times New Roman"/>
                <a:ea typeface="方正细黑一简体"/>
                <a:cs typeface="Times New Roman"/>
              </a:rPr>
              <a:t>后，电动机输入功率</a:t>
            </a:r>
            <a:r>
              <a:rPr lang="en-US" altLang="zh-CN" b="1" i="1" kern="100" dirty="0">
                <a:latin typeface="Times New Roman"/>
                <a:ea typeface="方正细黑一简体"/>
                <a:cs typeface="Courier New"/>
              </a:rPr>
              <a:t>P</a:t>
            </a:r>
            <a:r>
              <a:rPr lang="en-US" altLang="zh-CN" b="1" kern="100" baseline="-25000" dirty="0">
                <a:latin typeface="Times New Roman"/>
                <a:ea typeface="方正细黑一简体"/>
                <a:cs typeface="Courier New"/>
              </a:rPr>
              <a:t>M</a:t>
            </a:r>
            <a:r>
              <a:rPr lang="zh-CN" altLang="zh-CN" b="1" kern="100" dirty="0">
                <a:latin typeface="Times New Roman"/>
                <a:ea typeface="方正细黑一简体"/>
                <a:cs typeface="Times New Roman"/>
              </a:rPr>
              <a:t>和输出功率</a:t>
            </a:r>
            <a:r>
              <a:rPr lang="en-US" altLang="zh-CN" b="1" i="1" kern="100" dirty="0">
                <a:latin typeface="Times New Roman"/>
                <a:ea typeface="方正细黑一简体"/>
                <a:cs typeface="Courier New"/>
              </a:rPr>
              <a:t>P</a:t>
            </a:r>
            <a:r>
              <a:rPr lang="zh-CN" altLang="zh-CN" b="1" kern="100" baseline="-25000" dirty="0">
                <a:latin typeface="Times New Roman"/>
                <a:ea typeface="方正细黑一简体"/>
                <a:cs typeface="Times New Roman"/>
              </a:rPr>
              <a:t>出</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
        <p:nvSpPr>
          <p:cNvPr id="17"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8"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9"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0"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1"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2"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3"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4"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5" name="Rectangle 21">
            <a:hlinkClick r:id="rId10"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6" name="Rectangle 21">
            <a:hlinkClick r:id="rId11"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7" name="Rectangle 21">
            <a:hlinkClick r:id="rId12"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8" name="Rectangle 21">
            <a:hlinkClick r:id="rId13"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12</a:t>
            </a:r>
          </a:p>
        </p:txBody>
      </p:sp>
      <p:pic>
        <p:nvPicPr>
          <p:cNvPr id="8194" name="Picture 2" descr="F:\人教物理必修第三册（合版）\23XKCWLRJBS12-13.TIF"/>
          <p:cNvPicPr>
            <a:picLocks noChangeAspect="1" noChangeArrowheads="1"/>
          </p:cNvPicPr>
          <p:nvPr/>
        </p:nvPicPr>
        <p:blipFill>
          <a:blip r:embed="rId14" r:link="rId15">
            <a:extLst>
              <a:ext uri="{28A0092B-C50C-407E-A947-70E740481C1C}">
                <a14:useLocalDpi xmlns:a14="http://schemas.microsoft.com/office/drawing/2010/main" val="0"/>
              </a:ext>
            </a:extLst>
          </a:blip>
          <a:srcRect/>
          <a:stretch>
            <a:fillRect/>
          </a:stretch>
        </p:blipFill>
        <p:spPr bwMode="auto">
          <a:xfrm>
            <a:off x="8761883" y="2204864"/>
            <a:ext cx="2457246" cy="1856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471632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21">
            <a:hlinkClick r:id="rId3"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8" name="Rectangle 21">
            <a:hlinkClick r:id="rId4"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9" name="Rectangle 21">
            <a:hlinkClick r:id="rId5"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0" name="Rectangle 21">
            <a:hlinkClick r:id="rId6"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1" name="Rectangle 21">
            <a:hlinkClick r:id="rId7"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2" name="Rectangle 21">
            <a:hlinkClick r:id="rId8"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3" name="Rectangle 21">
            <a:hlinkClick r:id="rId9"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4" name="Rectangle 21">
            <a:hlinkClick r:id="rId10"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5" name="Rectangle 21">
            <a:hlinkClick r:id="rId11"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6" name="Rectangle 21">
            <a:hlinkClick r:id="rId12"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7" name="Rectangle 21">
            <a:hlinkClick r:id="rId13"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8" name="Rectangle 21">
            <a:hlinkClick r:id="rId14"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12</a:t>
            </a:r>
          </a:p>
        </p:txBody>
      </p:sp>
      <p:graphicFrame>
        <p:nvGraphicFramePr>
          <p:cNvPr id="2" name="对象 1"/>
          <p:cNvGraphicFramePr>
            <a:graphicFrameLocks noChangeAspect="1"/>
          </p:cNvGraphicFramePr>
          <p:nvPr>
            <p:extLst>
              <p:ext uri="{D42A27DB-BD31-4B8C-83A1-F6EECF244321}">
                <p14:modId xmlns:p14="http://schemas.microsoft.com/office/powerpoint/2010/main" val="1571805423"/>
              </p:ext>
            </p:extLst>
          </p:nvPr>
        </p:nvGraphicFramePr>
        <p:xfrm>
          <a:off x="768995" y="581744"/>
          <a:ext cx="10552112" cy="5943600"/>
        </p:xfrm>
        <a:graphic>
          <a:graphicData uri="http://schemas.openxmlformats.org/presentationml/2006/ole">
            <mc:AlternateContent xmlns:mc="http://schemas.openxmlformats.org/markup-compatibility/2006">
              <mc:Choice xmlns:v="urn:schemas-microsoft-com:vml" Requires="v">
                <p:oleObj spid="_x0000_s45062" name="文档" r:id="rId15" imgW="10552112" imgH="5943469" progId="Word.Document.12">
                  <p:embed/>
                </p:oleObj>
              </mc:Choice>
              <mc:Fallback>
                <p:oleObj name="文档" r:id="rId15" imgW="10552112" imgH="5943469" progId="Word.Document.12">
                  <p:embed/>
                  <p:pic>
                    <p:nvPicPr>
                      <p:cNvPr id="0" name=""/>
                      <p:cNvPicPr/>
                      <p:nvPr/>
                    </p:nvPicPr>
                    <p:blipFill>
                      <a:blip r:embed="rId16"/>
                      <a:stretch>
                        <a:fillRect/>
                      </a:stretch>
                    </p:blipFill>
                    <p:spPr>
                      <a:xfrm>
                        <a:off x="768995" y="581744"/>
                        <a:ext cx="10552112" cy="5943600"/>
                      </a:xfrm>
                      <a:prstGeom prst="rect">
                        <a:avLst/>
                      </a:prstGeom>
                    </p:spPr>
                  </p:pic>
                </p:oleObj>
              </mc:Fallback>
            </mc:AlternateContent>
          </a:graphicData>
        </a:graphic>
      </p:graphicFrame>
    </p:spTree>
    <p:extLst>
      <p:ext uri="{BB962C8B-B14F-4D97-AF65-F5344CB8AC3E}">
        <p14:creationId xmlns:p14="http://schemas.microsoft.com/office/powerpoint/2010/main" val="140471632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21">
            <a:hlinkClick r:id="rId3"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8" name="Rectangle 21">
            <a:hlinkClick r:id="rId4"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9" name="Rectangle 21">
            <a:hlinkClick r:id="rId5"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0" name="Rectangle 21">
            <a:hlinkClick r:id="rId6"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1" name="Rectangle 21">
            <a:hlinkClick r:id="rId7"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2" name="Rectangle 21">
            <a:hlinkClick r:id="rId8"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3" name="Rectangle 21">
            <a:hlinkClick r:id="rId9"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4" name="Rectangle 21">
            <a:hlinkClick r:id="rId10"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5" name="Rectangle 21">
            <a:hlinkClick r:id="rId11"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6" name="Rectangle 21">
            <a:hlinkClick r:id="rId12"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7" name="Rectangle 21">
            <a:hlinkClick r:id="rId13"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8" name="Rectangle 21">
            <a:hlinkClick r:id="rId14"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12</a:t>
            </a:r>
          </a:p>
        </p:txBody>
      </p:sp>
      <p:sp>
        <p:nvSpPr>
          <p:cNvPr id="29" name="Rectangle 21">
            <a:hlinkClick r:id="rId8" action="ppaction://hlinksldjump"/>
          </p:cNvPr>
          <p:cNvSpPr>
            <a:spLocks noChangeArrowheads="1"/>
          </p:cNvSpPr>
          <p:nvPr/>
        </p:nvSpPr>
        <p:spPr bwMode="auto">
          <a:xfrm>
            <a:off x="3993491"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13</a:t>
            </a:r>
          </a:p>
        </p:txBody>
      </p:sp>
      <p:sp>
        <p:nvSpPr>
          <p:cNvPr id="16" name="Rectangle 21">
            <a:hlinkClick r:id="rId15" action="ppaction://hlinksldjump"/>
          </p:cNvPr>
          <p:cNvSpPr>
            <a:spLocks noChangeArrowheads="1"/>
          </p:cNvSpPr>
          <p:nvPr/>
        </p:nvSpPr>
        <p:spPr bwMode="auto">
          <a:xfrm>
            <a:off x="436939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14</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0" name="Rectangle 21">
            <a:hlinkClick r:id="rId16" action="ppaction://hlinksldjump"/>
          </p:cNvPr>
          <p:cNvSpPr>
            <a:spLocks noChangeArrowheads="1"/>
          </p:cNvSpPr>
          <p:nvPr/>
        </p:nvSpPr>
        <p:spPr bwMode="auto">
          <a:xfrm>
            <a:off x="473362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15</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1" name="Rectangle 21">
            <a:hlinkClick r:id="rId17" action="ppaction://hlinksldjump"/>
          </p:cNvPr>
          <p:cNvSpPr>
            <a:spLocks noChangeArrowheads="1"/>
          </p:cNvSpPr>
          <p:nvPr/>
        </p:nvSpPr>
        <p:spPr bwMode="auto">
          <a:xfrm>
            <a:off x="5097851"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16</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2" name="Rectangle 21">
            <a:hlinkClick r:id="rId18" action="ppaction://hlinksldjump"/>
          </p:cNvPr>
          <p:cNvSpPr>
            <a:spLocks noChangeArrowheads="1"/>
          </p:cNvSpPr>
          <p:nvPr/>
        </p:nvSpPr>
        <p:spPr bwMode="auto">
          <a:xfrm>
            <a:off x="5462079"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latin typeface="Arial" panose="020B0604020202020204" pitchFamily="34" charset="0"/>
                <a:ea typeface="楷体" panose="02010609060101010101" pitchFamily="49" charset="-122"/>
                <a:cs typeface="Arial" panose="020B0604020202020204" pitchFamily="34" charset="0"/>
              </a:rPr>
              <a:t>17</a:t>
            </a:r>
            <a:endParaRPr lang="en-US" altLang="zh-CN" sz="1400" dirty="0">
              <a:latin typeface="Arial" panose="020B0604020202020204" pitchFamily="34" charset="0"/>
              <a:ea typeface="楷体" panose="02010609060101010101" pitchFamily="49" charset="-122"/>
              <a:cs typeface="Arial" panose="020B0604020202020204" pitchFamily="34" charset="0"/>
            </a:endParaRPr>
          </a:p>
        </p:txBody>
      </p:sp>
      <p:sp>
        <p:nvSpPr>
          <p:cNvPr id="33" name="Rectangle 21">
            <a:hlinkClick r:id="rId12" action="ppaction://hlinksldjump"/>
          </p:cNvPr>
          <p:cNvSpPr>
            <a:spLocks noChangeArrowheads="1"/>
          </p:cNvSpPr>
          <p:nvPr/>
        </p:nvSpPr>
        <p:spPr bwMode="auto">
          <a:xfrm>
            <a:off x="582557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18</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4" name="Rectangle 21">
            <a:hlinkClick r:id="rId13" action="ppaction://hlinksldjump"/>
          </p:cNvPr>
          <p:cNvSpPr>
            <a:spLocks noChangeArrowheads="1"/>
          </p:cNvSpPr>
          <p:nvPr/>
        </p:nvSpPr>
        <p:spPr bwMode="auto">
          <a:xfrm>
            <a:off x="618980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19</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5" name="Rectangle 21">
            <a:hlinkClick r:id="rId14" action="ppaction://hlinksldjump"/>
          </p:cNvPr>
          <p:cNvSpPr>
            <a:spLocks noChangeArrowheads="1"/>
          </p:cNvSpPr>
          <p:nvPr/>
        </p:nvSpPr>
        <p:spPr bwMode="auto">
          <a:xfrm>
            <a:off x="655403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20</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graphicFrame>
        <p:nvGraphicFramePr>
          <p:cNvPr id="2" name="对象 1"/>
          <p:cNvGraphicFramePr>
            <a:graphicFrameLocks noChangeAspect="1"/>
          </p:cNvGraphicFramePr>
          <p:nvPr>
            <p:extLst>
              <p:ext uri="{D42A27DB-BD31-4B8C-83A1-F6EECF244321}">
                <p14:modId xmlns:p14="http://schemas.microsoft.com/office/powerpoint/2010/main" val="172357412"/>
              </p:ext>
            </p:extLst>
          </p:nvPr>
        </p:nvGraphicFramePr>
        <p:xfrm>
          <a:off x="826661" y="620688"/>
          <a:ext cx="10552112" cy="4249737"/>
        </p:xfrm>
        <a:graphic>
          <a:graphicData uri="http://schemas.openxmlformats.org/presentationml/2006/ole">
            <mc:AlternateContent xmlns:mc="http://schemas.openxmlformats.org/markup-compatibility/2006">
              <mc:Choice xmlns:v="urn:schemas-microsoft-com:vml" Requires="v">
                <p:oleObj spid="_x0000_s46090" name="文档" r:id="rId19" imgW="10552112" imgH="4249404" progId="Word.Document.12">
                  <p:embed/>
                </p:oleObj>
              </mc:Choice>
              <mc:Fallback>
                <p:oleObj name="文档" r:id="rId19" imgW="10552112" imgH="4249404" progId="Word.Document.12">
                  <p:embed/>
                  <p:pic>
                    <p:nvPicPr>
                      <p:cNvPr id="0" name=""/>
                      <p:cNvPicPr/>
                      <p:nvPr/>
                    </p:nvPicPr>
                    <p:blipFill>
                      <a:blip r:embed="rId20"/>
                      <a:stretch>
                        <a:fillRect/>
                      </a:stretch>
                    </p:blipFill>
                    <p:spPr>
                      <a:xfrm>
                        <a:off x="826661" y="620688"/>
                        <a:ext cx="10552112" cy="4249737"/>
                      </a:xfrm>
                      <a:prstGeom prst="rect">
                        <a:avLst/>
                      </a:prstGeom>
                    </p:spPr>
                  </p:pic>
                </p:oleObj>
              </mc:Fallback>
            </mc:AlternateContent>
          </a:graphicData>
        </a:graphic>
      </p:graphicFrame>
      <p:graphicFrame>
        <p:nvGraphicFramePr>
          <p:cNvPr id="3" name="对象 2"/>
          <p:cNvGraphicFramePr>
            <a:graphicFrameLocks noChangeAspect="1"/>
          </p:cNvGraphicFramePr>
          <p:nvPr>
            <p:extLst>
              <p:ext uri="{D42A27DB-BD31-4B8C-83A1-F6EECF244321}">
                <p14:modId xmlns:p14="http://schemas.microsoft.com/office/powerpoint/2010/main" val="3673490163"/>
              </p:ext>
            </p:extLst>
          </p:nvPr>
        </p:nvGraphicFramePr>
        <p:xfrm>
          <a:off x="826661" y="4869160"/>
          <a:ext cx="10552112" cy="788987"/>
        </p:xfrm>
        <a:graphic>
          <a:graphicData uri="http://schemas.openxmlformats.org/presentationml/2006/ole">
            <mc:AlternateContent xmlns:mc="http://schemas.openxmlformats.org/markup-compatibility/2006">
              <mc:Choice xmlns:v="urn:schemas-microsoft-com:vml" Requires="v">
                <p:oleObj spid="_x0000_s46091" name="文档" r:id="rId21" imgW="10552112" imgH="788809" progId="Word.Document.12">
                  <p:embed/>
                </p:oleObj>
              </mc:Choice>
              <mc:Fallback>
                <p:oleObj name="文档" r:id="rId21" imgW="10552112" imgH="788809" progId="Word.Document.12">
                  <p:embed/>
                  <p:pic>
                    <p:nvPicPr>
                      <p:cNvPr id="0" name=""/>
                      <p:cNvPicPr/>
                      <p:nvPr/>
                    </p:nvPicPr>
                    <p:blipFill>
                      <a:blip r:embed="rId22"/>
                      <a:stretch>
                        <a:fillRect/>
                      </a:stretch>
                    </p:blipFill>
                    <p:spPr>
                      <a:xfrm>
                        <a:off x="826661" y="4869160"/>
                        <a:ext cx="10552112" cy="788987"/>
                      </a:xfrm>
                      <a:prstGeom prst="rect">
                        <a:avLst/>
                      </a:prstGeom>
                    </p:spPr>
                  </p:pic>
                </p:oleObj>
              </mc:Fallback>
            </mc:AlternateContent>
          </a:graphicData>
        </a:graphic>
      </p:graphicFrame>
    </p:spTree>
    <p:extLst>
      <p:ext uri="{BB962C8B-B14F-4D97-AF65-F5344CB8AC3E}">
        <p14:creationId xmlns:p14="http://schemas.microsoft.com/office/powerpoint/2010/main" val="2050174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矩形 198"/>
          <p:cNvSpPr/>
          <p:nvPr/>
        </p:nvSpPr>
        <p:spPr>
          <a:xfrm>
            <a:off x="0" y="2120253"/>
            <a:ext cx="12192000" cy="2820692"/>
          </a:xfrm>
          <a:prstGeom prst="rect">
            <a:avLst/>
          </a:prstGeom>
          <a:solidFill>
            <a:schemeClr val="accent1">
              <a:lumMod val="75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3" name="平行四边形 202"/>
          <p:cNvSpPr/>
          <p:nvPr/>
        </p:nvSpPr>
        <p:spPr>
          <a:xfrm>
            <a:off x="1094713" y="1949476"/>
            <a:ext cx="3058658" cy="399404"/>
          </a:xfrm>
          <a:prstGeom prst="parallelogram">
            <a:avLst/>
          </a:pr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4" name="任意多边形 203"/>
          <p:cNvSpPr/>
          <p:nvPr/>
        </p:nvSpPr>
        <p:spPr>
          <a:xfrm>
            <a:off x="9362328" y="4301150"/>
            <a:ext cx="661661" cy="1313835"/>
          </a:xfrm>
          <a:custGeom>
            <a:avLst/>
            <a:gdLst>
              <a:gd name="connsiteX0" fmla="*/ 260195 w 524147"/>
              <a:gd name="connsiteY0" fmla="*/ 0 h 1040778"/>
              <a:gd name="connsiteX1" fmla="*/ 524147 w 524147"/>
              <a:gd name="connsiteY1" fmla="*/ 0 h 1040778"/>
              <a:gd name="connsiteX2" fmla="*/ 263952 w 524147"/>
              <a:gd name="connsiteY2" fmla="*/ 1040778 h 1040778"/>
              <a:gd name="connsiteX3" fmla="*/ 0 w 524147"/>
              <a:gd name="connsiteY3" fmla="*/ 1040778 h 1040778"/>
            </a:gdLst>
            <a:ahLst/>
            <a:cxnLst>
              <a:cxn ang="0">
                <a:pos x="connsiteX0" y="connsiteY0"/>
              </a:cxn>
              <a:cxn ang="0">
                <a:pos x="connsiteX1" y="connsiteY1"/>
              </a:cxn>
              <a:cxn ang="0">
                <a:pos x="connsiteX2" y="connsiteY2"/>
              </a:cxn>
              <a:cxn ang="0">
                <a:pos x="connsiteX3" y="connsiteY3"/>
              </a:cxn>
            </a:cxnLst>
            <a:rect l="l" t="t" r="r" b="b"/>
            <a:pathLst>
              <a:path w="524147" h="1040778">
                <a:moveTo>
                  <a:pt x="260195" y="0"/>
                </a:moveTo>
                <a:lnTo>
                  <a:pt x="524147" y="0"/>
                </a:lnTo>
                <a:lnTo>
                  <a:pt x="263952" y="1040778"/>
                </a:lnTo>
                <a:lnTo>
                  <a:pt x="0" y="1040778"/>
                </a:lnTo>
                <a:close/>
              </a:path>
            </a:pathLst>
          </a:cu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5" name="任意多边形 204"/>
          <p:cNvSpPr/>
          <p:nvPr/>
        </p:nvSpPr>
        <p:spPr>
          <a:xfrm>
            <a:off x="9784960" y="4301150"/>
            <a:ext cx="661661" cy="1313835"/>
          </a:xfrm>
          <a:custGeom>
            <a:avLst/>
            <a:gdLst>
              <a:gd name="connsiteX0" fmla="*/ 260195 w 524147"/>
              <a:gd name="connsiteY0" fmla="*/ 0 h 1040778"/>
              <a:gd name="connsiteX1" fmla="*/ 524147 w 524147"/>
              <a:gd name="connsiteY1" fmla="*/ 0 h 1040778"/>
              <a:gd name="connsiteX2" fmla="*/ 263952 w 524147"/>
              <a:gd name="connsiteY2" fmla="*/ 1040778 h 1040778"/>
              <a:gd name="connsiteX3" fmla="*/ 0 w 524147"/>
              <a:gd name="connsiteY3" fmla="*/ 1040778 h 1040778"/>
            </a:gdLst>
            <a:ahLst/>
            <a:cxnLst>
              <a:cxn ang="0">
                <a:pos x="connsiteX0" y="connsiteY0"/>
              </a:cxn>
              <a:cxn ang="0">
                <a:pos x="connsiteX1" y="connsiteY1"/>
              </a:cxn>
              <a:cxn ang="0">
                <a:pos x="connsiteX2" y="connsiteY2"/>
              </a:cxn>
              <a:cxn ang="0">
                <a:pos x="connsiteX3" y="connsiteY3"/>
              </a:cxn>
            </a:cxnLst>
            <a:rect l="l" t="t" r="r" b="b"/>
            <a:pathLst>
              <a:path w="524147" h="1040778">
                <a:moveTo>
                  <a:pt x="260195" y="0"/>
                </a:moveTo>
                <a:lnTo>
                  <a:pt x="524147" y="0"/>
                </a:lnTo>
                <a:lnTo>
                  <a:pt x="263952" y="1040778"/>
                </a:lnTo>
                <a:lnTo>
                  <a:pt x="0" y="1040778"/>
                </a:lnTo>
                <a:close/>
              </a:path>
            </a:pathLst>
          </a:cu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6" name="任意多边形 205"/>
          <p:cNvSpPr/>
          <p:nvPr/>
        </p:nvSpPr>
        <p:spPr>
          <a:xfrm>
            <a:off x="10207593" y="4301150"/>
            <a:ext cx="661661" cy="1313835"/>
          </a:xfrm>
          <a:custGeom>
            <a:avLst/>
            <a:gdLst>
              <a:gd name="connsiteX0" fmla="*/ 260195 w 524147"/>
              <a:gd name="connsiteY0" fmla="*/ 0 h 1040778"/>
              <a:gd name="connsiteX1" fmla="*/ 524147 w 524147"/>
              <a:gd name="connsiteY1" fmla="*/ 0 h 1040778"/>
              <a:gd name="connsiteX2" fmla="*/ 263952 w 524147"/>
              <a:gd name="connsiteY2" fmla="*/ 1040778 h 1040778"/>
              <a:gd name="connsiteX3" fmla="*/ 0 w 524147"/>
              <a:gd name="connsiteY3" fmla="*/ 1040778 h 1040778"/>
            </a:gdLst>
            <a:ahLst/>
            <a:cxnLst>
              <a:cxn ang="0">
                <a:pos x="connsiteX0" y="connsiteY0"/>
              </a:cxn>
              <a:cxn ang="0">
                <a:pos x="connsiteX1" y="connsiteY1"/>
              </a:cxn>
              <a:cxn ang="0">
                <a:pos x="connsiteX2" y="connsiteY2"/>
              </a:cxn>
              <a:cxn ang="0">
                <a:pos x="connsiteX3" y="connsiteY3"/>
              </a:cxn>
            </a:cxnLst>
            <a:rect l="l" t="t" r="r" b="b"/>
            <a:pathLst>
              <a:path w="524147" h="1040778">
                <a:moveTo>
                  <a:pt x="260195" y="0"/>
                </a:moveTo>
                <a:lnTo>
                  <a:pt x="524147" y="0"/>
                </a:lnTo>
                <a:lnTo>
                  <a:pt x="263952" y="1040778"/>
                </a:lnTo>
                <a:lnTo>
                  <a:pt x="0" y="1040778"/>
                </a:lnTo>
                <a:close/>
              </a:path>
            </a:pathLst>
          </a:cu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7" name="任意多边形 206"/>
          <p:cNvSpPr/>
          <p:nvPr/>
        </p:nvSpPr>
        <p:spPr>
          <a:xfrm>
            <a:off x="10630227" y="4301150"/>
            <a:ext cx="661661" cy="1313835"/>
          </a:xfrm>
          <a:custGeom>
            <a:avLst/>
            <a:gdLst>
              <a:gd name="connsiteX0" fmla="*/ 260195 w 524147"/>
              <a:gd name="connsiteY0" fmla="*/ 0 h 1040778"/>
              <a:gd name="connsiteX1" fmla="*/ 524147 w 524147"/>
              <a:gd name="connsiteY1" fmla="*/ 0 h 1040778"/>
              <a:gd name="connsiteX2" fmla="*/ 263952 w 524147"/>
              <a:gd name="connsiteY2" fmla="*/ 1040778 h 1040778"/>
              <a:gd name="connsiteX3" fmla="*/ 0 w 524147"/>
              <a:gd name="connsiteY3" fmla="*/ 1040778 h 1040778"/>
            </a:gdLst>
            <a:ahLst/>
            <a:cxnLst>
              <a:cxn ang="0">
                <a:pos x="connsiteX0" y="connsiteY0"/>
              </a:cxn>
              <a:cxn ang="0">
                <a:pos x="connsiteX1" y="connsiteY1"/>
              </a:cxn>
              <a:cxn ang="0">
                <a:pos x="connsiteX2" y="connsiteY2"/>
              </a:cxn>
              <a:cxn ang="0">
                <a:pos x="connsiteX3" y="connsiteY3"/>
              </a:cxn>
            </a:cxnLst>
            <a:rect l="l" t="t" r="r" b="b"/>
            <a:pathLst>
              <a:path w="524147" h="1040778">
                <a:moveTo>
                  <a:pt x="260195" y="0"/>
                </a:moveTo>
                <a:lnTo>
                  <a:pt x="524147" y="0"/>
                </a:lnTo>
                <a:lnTo>
                  <a:pt x="263952" y="1040778"/>
                </a:lnTo>
                <a:lnTo>
                  <a:pt x="0" y="1040778"/>
                </a:lnTo>
                <a:close/>
              </a:path>
            </a:pathLst>
          </a:cu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8" name="任意多边形 207"/>
          <p:cNvSpPr/>
          <p:nvPr/>
        </p:nvSpPr>
        <p:spPr>
          <a:xfrm>
            <a:off x="9208610"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9" name="任意多边形 208"/>
          <p:cNvSpPr/>
          <p:nvPr/>
        </p:nvSpPr>
        <p:spPr>
          <a:xfrm>
            <a:off x="909702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0" name="任意多边形 209"/>
          <p:cNvSpPr/>
          <p:nvPr/>
        </p:nvSpPr>
        <p:spPr>
          <a:xfrm>
            <a:off x="898544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1" name="任意多边形 210"/>
          <p:cNvSpPr/>
          <p:nvPr/>
        </p:nvSpPr>
        <p:spPr>
          <a:xfrm>
            <a:off x="887385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2" name="任意多边形 211"/>
          <p:cNvSpPr/>
          <p:nvPr/>
        </p:nvSpPr>
        <p:spPr>
          <a:xfrm>
            <a:off x="876227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3" name="任意多边形 212"/>
          <p:cNvSpPr/>
          <p:nvPr/>
        </p:nvSpPr>
        <p:spPr>
          <a:xfrm>
            <a:off x="865068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4" name="任意多边形 213"/>
          <p:cNvSpPr/>
          <p:nvPr/>
        </p:nvSpPr>
        <p:spPr>
          <a:xfrm>
            <a:off x="853910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5" name="任意多边形 214"/>
          <p:cNvSpPr/>
          <p:nvPr/>
        </p:nvSpPr>
        <p:spPr>
          <a:xfrm>
            <a:off x="842751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6" name="任意多边形 215"/>
          <p:cNvSpPr/>
          <p:nvPr/>
        </p:nvSpPr>
        <p:spPr>
          <a:xfrm>
            <a:off x="831593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7" name="任意多边形 216"/>
          <p:cNvSpPr/>
          <p:nvPr/>
        </p:nvSpPr>
        <p:spPr>
          <a:xfrm>
            <a:off x="820434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8" name="任意多边形 217"/>
          <p:cNvSpPr/>
          <p:nvPr/>
        </p:nvSpPr>
        <p:spPr>
          <a:xfrm>
            <a:off x="809276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9" name="任意多边形 218"/>
          <p:cNvSpPr/>
          <p:nvPr/>
        </p:nvSpPr>
        <p:spPr>
          <a:xfrm>
            <a:off x="798117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0" name="任意多边形 219"/>
          <p:cNvSpPr/>
          <p:nvPr/>
        </p:nvSpPr>
        <p:spPr>
          <a:xfrm>
            <a:off x="786959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1" name="任意多边形 220"/>
          <p:cNvSpPr/>
          <p:nvPr/>
        </p:nvSpPr>
        <p:spPr>
          <a:xfrm>
            <a:off x="775800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2" name="任意多边形 221"/>
          <p:cNvSpPr/>
          <p:nvPr/>
        </p:nvSpPr>
        <p:spPr>
          <a:xfrm>
            <a:off x="764642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3" name="任意多边形 222"/>
          <p:cNvSpPr/>
          <p:nvPr/>
        </p:nvSpPr>
        <p:spPr>
          <a:xfrm>
            <a:off x="753483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4" name="任意多边形 223"/>
          <p:cNvSpPr/>
          <p:nvPr/>
        </p:nvSpPr>
        <p:spPr>
          <a:xfrm>
            <a:off x="742325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5" name="任意多边形 224"/>
          <p:cNvSpPr/>
          <p:nvPr/>
        </p:nvSpPr>
        <p:spPr>
          <a:xfrm>
            <a:off x="731166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6" name="任意多边形 225"/>
          <p:cNvSpPr/>
          <p:nvPr/>
        </p:nvSpPr>
        <p:spPr>
          <a:xfrm>
            <a:off x="720008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7" name="任意多边形 226"/>
          <p:cNvSpPr/>
          <p:nvPr/>
        </p:nvSpPr>
        <p:spPr>
          <a:xfrm>
            <a:off x="708849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8" name="任意多边形 227"/>
          <p:cNvSpPr/>
          <p:nvPr/>
        </p:nvSpPr>
        <p:spPr>
          <a:xfrm>
            <a:off x="697691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9" name="任意多边形 228"/>
          <p:cNvSpPr/>
          <p:nvPr/>
        </p:nvSpPr>
        <p:spPr>
          <a:xfrm>
            <a:off x="686532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0" name="任意多边形 229"/>
          <p:cNvSpPr/>
          <p:nvPr/>
        </p:nvSpPr>
        <p:spPr>
          <a:xfrm>
            <a:off x="675374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1" name="任意多边形 230"/>
          <p:cNvSpPr/>
          <p:nvPr/>
        </p:nvSpPr>
        <p:spPr>
          <a:xfrm>
            <a:off x="664215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2" name="任意多边形 231"/>
          <p:cNvSpPr/>
          <p:nvPr/>
        </p:nvSpPr>
        <p:spPr>
          <a:xfrm>
            <a:off x="653057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3" name="任意多边形 232"/>
          <p:cNvSpPr/>
          <p:nvPr/>
        </p:nvSpPr>
        <p:spPr>
          <a:xfrm>
            <a:off x="641898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4" name="任意多边形 233"/>
          <p:cNvSpPr/>
          <p:nvPr/>
        </p:nvSpPr>
        <p:spPr>
          <a:xfrm>
            <a:off x="630740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5" name="任意多边形 234"/>
          <p:cNvSpPr/>
          <p:nvPr/>
        </p:nvSpPr>
        <p:spPr>
          <a:xfrm>
            <a:off x="619581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6" name="任意多边形 235"/>
          <p:cNvSpPr/>
          <p:nvPr/>
        </p:nvSpPr>
        <p:spPr>
          <a:xfrm>
            <a:off x="608423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7" name="任意多边形 236"/>
          <p:cNvSpPr/>
          <p:nvPr/>
        </p:nvSpPr>
        <p:spPr>
          <a:xfrm>
            <a:off x="597264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grpSp>
        <p:nvGrpSpPr>
          <p:cNvPr id="238" name="组合 237"/>
          <p:cNvGrpSpPr/>
          <p:nvPr/>
        </p:nvGrpSpPr>
        <p:grpSpPr>
          <a:xfrm>
            <a:off x="43309" y="1787405"/>
            <a:ext cx="1106331" cy="254302"/>
            <a:chOff x="-115731" y="1766100"/>
            <a:chExt cx="1106331" cy="254302"/>
          </a:xfrm>
          <a:solidFill>
            <a:schemeClr val="accent1">
              <a:lumMod val="20000"/>
              <a:lumOff val="80000"/>
            </a:schemeClr>
          </a:solidFill>
        </p:grpSpPr>
        <p:sp>
          <p:nvSpPr>
            <p:cNvPr id="239" name="任意多边形 238"/>
            <p:cNvSpPr/>
            <p:nvPr/>
          </p:nvSpPr>
          <p:spPr>
            <a:xfrm>
              <a:off x="359221"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0" name="任意多边形 239"/>
            <p:cNvSpPr/>
            <p:nvPr/>
          </p:nvSpPr>
          <p:spPr>
            <a:xfrm>
              <a:off x="299852"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1" name="任意多边形 240"/>
            <p:cNvSpPr/>
            <p:nvPr/>
          </p:nvSpPr>
          <p:spPr>
            <a:xfrm>
              <a:off x="240483"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2" name="任意多边形 241"/>
            <p:cNvSpPr/>
            <p:nvPr/>
          </p:nvSpPr>
          <p:spPr>
            <a:xfrm>
              <a:off x="181114"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3" name="任意多边形 242"/>
            <p:cNvSpPr/>
            <p:nvPr/>
          </p:nvSpPr>
          <p:spPr>
            <a:xfrm>
              <a:off x="121745"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4" name="任意多边形 243"/>
            <p:cNvSpPr/>
            <p:nvPr/>
          </p:nvSpPr>
          <p:spPr>
            <a:xfrm>
              <a:off x="62376"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5" name="任意多边形 244"/>
            <p:cNvSpPr/>
            <p:nvPr/>
          </p:nvSpPr>
          <p:spPr>
            <a:xfrm>
              <a:off x="3007"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6" name="任意多边形 245"/>
            <p:cNvSpPr/>
            <p:nvPr/>
          </p:nvSpPr>
          <p:spPr>
            <a:xfrm>
              <a:off x="-56362"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7" name="任意多边形 246"/>
            <p:cNvSpPr/>
            <p:nvPr/>
          </p:nvSpPr>
          <p:spPr>
            <a:xfrm>
              <a:off x="-115731"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8" name="任意多边形 247"/>
            <p:cNvSpPr/>
            <p:nvPr/>
          </p:nvSpPr>
          <p:spPr>
            <a:xfrm>
              <a:off x="893538"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9" name="任意多边形 248"/>
            <p:cNvSpPr/>
            <p:nvPr/>
          </p:nvSpPr>
          <p:spPr>
            <a:xfrm>
              <a:off x="834173"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0" name="任意多边形 249"/>
            <p:cNvSpPr/>
            <p:nvPr/>
          </p:nvSpPr>
          <p:spPr>
            <a:xfrm>
              <a:off x="774804"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1" name="任意多边形 250"/>
            <p:cNvSpPr/>
            <p:nvPr/>
          </p:nvSpPr>
          <p:spPr>
            <a:xfrm>
              <a:off x="715435"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2" name="任意多边形 251"/>
            <p:cNvSpPr/>
            <p:nvPr/>
          </p:nvSpPr>
          <p:spPr>
            <a:xfrm>
              <a:off x="656066"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3" name="任意多边形 252"/>
            <p:cNvSpPr/>
            <p:nvPr/>
          </p:nvSpPr>
          <p:spPr>
            <a:xfrm>
              <a:off x="596697"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4" name="任意多边形 253"/>
            <p:cNvSpPr/>
            <p:nvPr/>
          </p:nvSpPr>
          <p:spPr>
            <a:xfrm>
              <a:off x="537328"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5" name="任意多边形 254"/>
            <p:cNvSpPr/>
            <p:nvPr/>
          </p:nvSpPr>
          <p:spPr>
            <a:xfrm>
              <a:off x="477959"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6" name="任意多边形 255"/>
            <p:cNvSpPr/>
            <p:nvPr/>
          </p:nvSpPr>
          <p:spPr>
            <a:xfrm>
              <a:off x="418590"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grpSp>
      <p:sp>
        <p:nvSpPr>
          <p:cNvPr id="257" name="矩形 256"/>
          <p:cNvSpPr/>
          <p:nvPr/>
        </p:nvSpPr>
        <p:spPr>
          <a:xfrm>
            <a:off x="799154" y="2685545"/>
            <a:ext cx="8779581" cy="1292662"/>
          </a:xfrm>
          <a:prstGeom prst="rect">
            <a:avLst/>
          </a:prstGeom>
          <a:ln>
            <a:noFill/>
          </a:ln>
        </p:spPr>
        <p:txBody>
          <a:bodyPr wrap="square">
            <a:spAutoFit/>
            <a:scene3d>
              <a:camera prst="orthographicFront"/>
              <a:lightRig rig="threePt" dir="t"/>
            </a:scene3d>
            <a:sp3d contourW="12700"/>
          </a:bodyPr>
          <a:lstStyle/>
          <a:p>
            <a:pPr algn="ctr">
              <a:lnSpc>
                <a:spcPct val="130000"/>
              </a:lnSpc>
              <a:defRPr/>
            </a:pPr>
            <a:r>
              <a:rPr lang="zh-CN" altLang="en-US" sz="6000" b="1" dirty="0">
                <a:solidFill>
                  <a:schemeClr val="bg1">
                    <a:lumMod val="95000"/>
                  </a:schemeClr>
                </a:solidFill>
                <a:latin typeface="微软雅黑" pitchFamily="34" charset="-122"/>
                <a:ea typeface="微软雅黑" pitchFamily="34" charset="-122"/>
              </a:rPr>
              <a:t>本课结束</a:t>
            </a:r>
          </a:p>
        </p:txBody>
      </p:sp>
      <p:sp>
        <p:nvSpPr>
          <p:cNvPr id="258" name="矩形 257"/>
          <p:cNvSpPr/>
          <p:nvPr/>
        </p:nvSpPr>
        <p:spPr>
          <a:xfrm>
            <a:off x="3669971" y="4149080"/>
            <a:ext cx="6100024" cy="507831"/>
          </a:xfrm>
          <a:prstGeom prst="rect">
            <a:avLst/>
          </a:prstGeom>
          <a:ln>
            <a:noFill/>
          </a:ln>
        </p:spPr>
        <p:txBody>
          <a:bodyPr wrap="square">
            <a:spAutoFit/>
            <a:scene3d>
              <a:camera prst="orthographicFront"/>
              <a:lightRig rig="threePt" dir="t"/>
            </a:scene3d>
            <a:sp3d contourW="12700"/>
          </a:bodyPr>
          <a:lstStyle/>
          <a:p>
            <a:pPr lvl="0" defTabSz="1218565"/>
            <a:r>
              <a:rPr lang="zh-CN" altLang="en-US" sz="2400" b="1" dirty="0">
                <a:solidFill>
                  <a:prstClr val="white"/>
                </a:solidFill>
                <a:latin typeface="微软雅黑" pitchFamily="34" charset="-122"/>
                <a:ea typeface="微软雅黑" pitchFamily="34" charset="-122"/>
              </a:rPr>
              <a:t>更多精彩内容请登录：</a:t>
            </a:r>
            <a:r>
              <a:rPr lang="en-US" altLang="zh-CN" sz="2700" b="1" dirty="0" smtClean="0">
                <a:solidFill>
                  <a:prstClr val="white"/>
                </a:solidFill>
                <a:latin typeface="Times New Roman" panose="02020603050405020304" pitchFamily="18" charset="0"/>
                <a:ea typeface="微软雅黑" pitchFamily="34" charset="-122"/>
                <a:cs typeface="Times New Roman" panose="02020603050405020304" pitchFamily="18" charset="0"/>
              </a:rPr>
              <a:t>www.zghkt.cn</a:t>
            </a:r>
            <a:endParaRPr lang="zh-CN" altLang="en-US" sz="2700" b="1" dirty="0">
              <a:solidFill>
                <a:prstClr val="white"/>
              </a:solidFill>
              <a:latin typeface="Times New Roman" panose="02020603050405020304" pitchFamily="18" charset="0"/>
              <a:ea typeface="微软雅黑" pitchFamily="34" charset="-122"/>
              <a:cs typeface="Times New Roman" panose="02020603050405020304" pitchFamily="18" charset="0"/>
            </a:endParaRPr>
          </a:p>
        </p:txBody>
      </p:sp>
      <p:pic>
        <p:nvPicPr>
          <p:cNvPr id="62" name="Picture 2" descr="\\Rm-美编\本地磁盘（F）\1一帆融媒公司文件\企业文化相关资料\LOGO\023.jpg"/>
          <p:cNvPicPr>
            <a:picLocks noChangeAspect="1" noChangeArrowheads="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575098" y="188640"/>
            <a:ext cx="2608169" cy="1152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623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9"/>
                                        </p:tgtEl>
                                        <p:attrNameLst>
                                          <p:attrName>style.visibility</p:attrName>
                                        </p:attrNameLst>
                                      </p:cBhvr>
                                      <p:to>
                                        <p:strVal val="visible"/>
                                      </p:to>
                                    </p:set>
                                    <p:animEffect transition="in" filter="wipe(left)">
                                      <p:cBhvr>
                                        <p:cTn id="7" dur="500"/>
                                        <p:tgtEl>
                                          <p:spTgt spid="199"/>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238"/>
                                        </p:tgtEl>
                                        <p:attrNameLst>
                                          <p:attrName>style.visibility</p:attrName>
                                        </p:attrNameLst>
                                      </p:cBhvr>
                                      <p:to>
                                        <p:strVal val="visible"/>
                                      </p:to>
                                    </p:set>
                                    <p:anim calcmode="lin" valueType="num">
                                      <p:cBhvr additive="base">
                                        <p:cTn id="11" dur="500" fill="hold"/>
                                        <p:tgtEl>
                                          <p:spTgt spid="238"/>
                                        </p:tgtEl>
                                        <p:attrNameLst>
                                          <p:attrName>ppt_x</p:attrName>
                                        </p:attrNameLst>
                                      </p:cBhvr>
                                      <p:tavLst>
                                        <p:tav tm="0">
                                          <p:val>
                                            <p:strVal val="0-#ppt_w/2"/>
                                          </p:val>
                                        </p:tav>
                                        <p:tav tm="100000">
                                          <p:val>
                                            <p:strVal val="#ppt_x"/>
                                          </p:val>
                                        </p:tav>
                                      </p:tavLst>
                                    </p:anim>
                                    <p:anim calcmode="lin" valueType="num">
                                      <p:cBhvr additive="base">
                                        <p:cTn id="12" dur="500" fill="hold"/>
                                        <p:tgtEl>
                                          <p:spTgt spid="23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03"/>
                                        </p:tgtEl>
                                        <p:attrNameLst>
                                          <p:attrName>style.visibility</p:attrName>
                                        </p:attrNameLst>
                                      </p:cBhvr>
                                      <p:to>
                                        <p:strVal val="visible"/>
                                      </p:to>
                                    </p:set>
                                    <p:anim calcmode="lin" valueType="num">
                                      <p:cBhvr additive="base">
                                        <p:cTn id="15" dur="500" fill="hold"/>
                                        <p:tgtEl>
                                          <p:spTgt spid="203"/>
                                        </p:tgtEl>
                                        <p:attrNameLst>
                                          <p:attrName>ppt_x</p:attrName>
                                        </p:attrNameLst>
                                      </p:cBhvr>
                                      <p:tavLst>
                                        <p:tav tm="0">
                                          <p:val>
                                            <p:strVal val="0-#ppt_w/2"/>
                                          </p:val>
                                        </p:tav>
                                        <p:tav tm="100000">
                                          <p:val>
                                            <p:strVal val="#ppt_x"/>
                                          </p:val>
                                        </p:tav>
                                      </p:tavLst>
                                    </p:anim>
                                    <p:anim calcmode="lin" valueType="num">
                                      <p:cBhvr additive="base">
                                        <p:cTn id="16" dur="500" fill="hold"/>
                                        <p:tgtEl>
                                          <p:spTgt spid="203"/>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 presetClass="entr" presetSubtype="2" fill="hold" grpId="0" nodeType="afterEffect">
                                  <p:stCondLst>
                                    <p:cond delay="0"/>
                                  </p:stCondLst>
                                  <p:childTnLst>
                                    <p:set>
                                      <p:cBhvr>
                                        <p:cTn id="19" dur="1" fill="hold">
                                          <p:stCondLst>
                                            <p:cond delay="0"/>
                                          </p:stCondLst>
                                        </p:cTn>
                                        <p:tgtEl>
                                          <p:spTgt spid="204"/>
                                        </p:tgtEl>
                                        <p:attrNameLst>
                                          <p:attrName>style.visibility</p:attrName>
                                        </p:attrNameLst>
                                      </p:cBhvr>
                                      <p:to>
                                        <p:strVal val="visible"/>
                                      </p:to>
                                    </p:set>
                                    <p:anim calcmode="lin" valueType="num">
                                      <p:cBhvr additive="base">
                                        <p:cTn id="20" dur="500" fill="hold"/>
                                        <p:tgtEl>
                                          <p:spTgt spid="204"/>
                                        </p:tgtEl>
                                        <p:attrNameLst>
                                          <p:attrName>ppt_x</p:attrName>
                                        </p:attrNameLst>
                                      </p:cBhvr>
                                      <p:tavLst>
                                        <p:tav tm="0">
                                          <p:val>
                                            <p:strVal val="1+#ppt_w/2"/>
                                          </p:val>
                                        </p:tav>
                                        <p:tav tm="100000">
                                          <p:val>
                                            <p:strVal val="#ppt_x"/>
                                          </p:val>
                                        </p:tav>
                                      </p:tavLst>
                                    </p:anim>
                                    <p:anim calcmode="lin" valueType="num">
                                      <p:cBhvr additive="base">
                                        <p:cTn id="21" dur="500" fill="hold"/>
                                        <p:tgtEl>
                                          <p:spTgt spid="204"/>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205"/>
                                        </p:tgtEl>
                                        <p:attrNameLst>
                                          <p:attrName>style.visibility</p:attrName>
                                        </p:attrNameLst>
                                      </p:cBhvr>
                                      <p:to>
                                        <p:strVal val="visible"/>
                                      </p:to>
                                    </p:set>
                                    <p:anim calcmode="lin" valueType="num">
                                      <p:cBhvr additive="base">
                                        <p:cTn id="24" dur="500" fill="hold"/>
                                        <p:tgtEl>
                                          <p:spTgt spid="205"/>
                                        </p:tgtEl>
                                        <p:attrNameLst>
                                          <p:attrName>ppt_x</p:attrName>
                                        </p:attrNameLst>
                                      </p:cBhvr>
                                      <p:tavLst>
                                        <p:tav tm="0">
                                          <p:val>
                                            <p:strVal val="1+#ppt_w/2"/>
                                          </p:val>
                                        </p:tav>
                                        <p:tav tm="100000">
                                          <p:val>
                                            <p:strVal val="#ppt_x"/>
                                          </p:val>
                                        </p:tav>
                                      </p:tavLst>
                                    </p:anim>
                                    <p:anim calcmode="lin" valueType="num">
                                      <p:cBhvr additive="base">
                                        <p:cTn id="25" dur="500" fill="hold"/>
                                        <p:tgtEl>
                                          <p:spTgt spid="205"/>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206"/>
                                        </p:tgtEl>
                                        <p:attrNameLst>
                                          <p:attrName>style.visibility</p:attrName>
                                        </p:attrNameLst>
                                      </p:cBhvr>
                                      <p:to>
                                        <p:strVal val="visible"/>
                                      </p:to>
                                    </p:set>
                                    <p:anim calcmode="lin" valueType="num">
                                      <p:cBhvr additive="base">
                                        <p:cTn id="28" dur="500" fill="hold"/>
                                        <p:tgtEl>
                                          <p:spTgt spid="206"/>
                                        </p:tgtEl>
                                        <p:attrNameLst>
                                          <p:attrName>ppt_x</p:attrName>
                                        </p:attrNameLst>
                                      </p:cBhvr>
                                      <p:tavLst>
                                        <p:tav tm="0">
                                          <p:val>
                                            <p:strVal val="1+#ppt_w/2"/>
                                          </p:val>
                                        </p:tav>
                                        <p:tav tm="100000">
                                          <p:val>
                                            <p:strVal val="#ppt_x"/>
                                          </p:val>
                                        </p:tav>
                                      </p:tavLst>
                                    </p:anim>
                                    <p:anim calcmode="lin" valueType="num">
                                      <p:cBhvr additive="base">
                                        <p:cTn id="29" dur="500" fill="hold"/>
                                        <p:tgtEl>
                                          <p:spTgt spid="206"/>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207"/>
                                        </p:tgtEl>
                                        <p:attrNameLst>
                                          <p:attrName>style.visibility</p:attrName>
                                        </p:attrNameLst>
                                      </p:cBhvr>
                                      <p:to>
                                        <p:strVal val="visible"/>
                                      </p:to>
                                    </p:set>
                                    <p:anim calcmode="lin" valueType="num">
                                      <p:cBhvr additive="base">
                                        <p:cTn id="32" dur="500" fill="hold"/>
                                        <p:tgtEl>
                                          <p:spTgt spid="207"/>
                                        </p:tgtEl>
                                        <p:attrNameLst>
                                          <p:attrName>ppt_x</p:attrName>
                                        </p:attrNameLst>
                                      </p:cBhvr>
                                      <p:tavLst>
                                        <p:tav tm="0">
                                          <p:val>
                                            <p:strVal val="1+#ppt_w/2"/>
                                          </p:val>
                                        </p:tav>
                                        <p:tav tm="100000">
                                          <p:val>
                                            <p:strVal val="#ppt_x"/>
                                          </p:val>
                                        </p:tav>
                                      </p:tavLst>
                                    </p:anim>
                                    <p:anim calcmode="lin" valueType="num">
                                      <p:cBhvr additive="base">
                                        <p:cTn id="33" dur="500" fill="hold"/>
                                        <p:tgtEl>
                                          <p:spTgt spid="207"/>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208"/>
                                        </p:tgtEl>
                                        <p:attrNameLst>
                                          <p:attrName>style.visibility</p:attrName>
                                        </p:attrNameLst>
                                      </p:cBhvr>
                                      <p:to>
                                        <p:strVal val="visible"/>
                                      </p:to>
                                    </p:set>
                                    <p:anim calcmode="lin" valueType="num">
                                      <p:cBhvr additive="base">
                                        <p:cTn id="36" dur="500" fill="hold"/>
                                        <p:tgtEl>
                                          <p:spTgt spid="208"/>
                                        </p:tgtEl>
                                        <p:attrNameLst>
                                          <p:attrName>ppt_x</p:attrName>
                                        </p:attrNameLst>
                                      </p:cBhvr>
                                      <p:tavLst>
                                        <p:tav tm="0">
                                          <p:val>
                                            <p:strVal val="1+#ppt_w/2"/>
                                          </p:val>
                                        </p:tav>
                                        <p:tav tm="100000">
                                          <p:val>
                                            <p:strVal val="#ppt_x"/>
                                          </p:val>
                                        </p:tav>
                                      </p:tavLst>
                                    </p:anim>
                                    <p:anim calcmode="lin" valueType="num">
                                      <p:cBhvr additive="base">
                                        <p:cTn id="37" dur="500" fill="hold"/>
                                        <p:tgtEl>
                                          <p:spTgt spid="208"/>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209"/>
                                        </p:tgtEl>
                                        <p:attrNameLst>
                                          <p:attrName>style.visibility</p:attrName>
                                        </p:attrNameLst>
                                      </p:cBhvr>
                                      <p:to>
                                        <p:strVal val="visible"/>
                                      </p:to>
                                    </p:set>
                                    <p:anim calcmode="lin" valueType="num">
                                      <p:cBhvr additive="base">
                                        <p:cTn id="40" dur="500" fill="hold"/>
                                        <p:tgtEl>
                                          <p:spTgt spid="209"/>
                                        </p:tgtEl>
                                        <p:attrNameLst>
                                          <p:attrName>ppt_x</p:attrName>
                                        </p:attrNameLst>
                                      </p:cBhvr>
                                      <p:tavLst>
                                        <p:tav tm="0">
                                          <p:val>
                                            <p:strVal val="1+#ppt_w/2"/>
                                          </p:val>
                                        </p:tav>
                                        <p:tav tm="100000">
                                          <p:val>
                                            <p:strVal val="#ppt_x"/>
                                          </p:val>
                                        </p:tav>
                                      </p:tavLst>
                                    </p:anim>
                                    <p:anim calcmode="lin" valueType="num">
                                      <p:cBhvr additive="base">
                                        <p:cTn id="41" dur="500" fill="hold"/>
                                        <p:tgtEl>
                                          <p:spTgt spid="209"/>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210"/>
                                        </p:tgtEl>
                                        <p:attrNameLst>
                                          <p:attrName>style.visibility</p:attrName>
                                        </p:attrNameLst>
                                      </p:cBhvr>
                                      <p:to>
                                        <p:strVal val="visible"/>
                                      </p:to>
                                    </p:set>
                                    <p:anim calcmode="lin" valueType="num">
                                      <p:cBhvr additive="base">
                                        <p:cTn id="44" dur="500" fill="hold"/>
                                        <p:tgtEl>
                                          <p:spTgt spid="210"/>
                                        </p:tgtEl>
                                        <p:attrNameLst>
                                          <p:attrName>ppt_x</p:attrName>
                                        </p:attrNameLst>
                                      </p:cBhvr>
                                      <p:tavLst>
                                        <p:tav tm="0">
                                          <p:val>
                                            <p:strVal val="1+#ppt_w/2"/>
                                          </p:val>
                                        </p:tav>
                                        <p:tav tm="100000">
                                          <p:val>
                                            <p:strVal val="#ppt_x"/>
                                          </p:val>
                                        </p:tav>
                                      </p:tavLst>
                                    </p:anim>
                                    <p:anim calcmode="lin" valueType="num">
                                      <p:cBhvr additive="base">
                                        <p:cTn id="45" dur="500" fill="hold"/>
                                        <p:tgtEl>
                                          <p:spTgt spid="210"/>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211"/>
                                        </p:tgtEl>
                                        <p:attrNameLst>
                                          <p:attrName>style.visibility</p:attrName>
                                        </p:attrNameLst>
                                      </p:cBhvr>
                                      <p:to>
                                        <p:strVal val="visible"/>
                                      </p:to>
                                    </p:set>
                                    <p:anim calcmode="lin" valueType="num">
                                      <p:cBhvr additive="base">
                                        <p:cTn id="48" dur="500" fill="hold"/>
                                        <p:tgtEl>
                                          <p:spTgt spid="211"/>
                                        </p:tgtEl>
                                        <p:attrNameLst>
                                          <p:attrName>ppt_x</p:attrName>
                                        </p:attrNameLst>
                                      </p:cBhvr>
                                      <p:tavLst>
                                        <p:tav tm="0">
                                          <p:val>
                                            <p:strVal val="1+#ppt_w/2"/>
                                          </p:val>
                                        </p:tav>
                                        <p:tav tm="100000">
                                          <p:val>
                                            <p:strVal val="#ppt_x"/>
                                          </p:val>
                                        </p:tav>
                                      </p:tavLst>
                                    </p:anim>
                                    <p:anim calcmode="lin" valueType="num">
                                      <p:cBhvr additive="base">
                                        <p:cTn id="49" dur="500" fill="hold"/>
                                        <p:tgtEl>
                                          <p:spTgt spid="211"/>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212"/>
                                        </p:tgtEl>
                                        <p:attrNameLst>
                                          <p:attrName>style.visibility</p:attrName>
                                        </p:attrNameLst>
                                      </p:cBhvr>
                                      <p:to>
                                        <p:strVal val="visible"/>
                                      </p:to>
                                    </p:set>
                                    <p:anim calcmode="lin" valueType="num">
                                      <p:cBhvr additive="base">
                                        <p:cTn id="52" dur="500" fill="hold"/>
                                        <p:tgtEl>
                                          <p:spTgt spid="212"/>
                                        </p:tgtEl>
                                        <p:attrNameLst>
                                          <p:attrName>ppt_x</p:attrName>
                                        </p:attrNameLst>
                                      </p:cBhvr>
                                      <p:tavLst>
                                        <p:tav tm="0">
                                          <p:val>
                                            <p:strVal val="1+#ppt_w/2"/>
                                          </p:val>
                                        </p:tav>
                                        <p:tav tm="100000">
                                          <p:val>
                                            <p:strVal val="#ppt_x"/>
                                          </p:val>
                                        </p:tav>
                                      </p:tavLst>
                                    </p:anim>
                                    <p:anim calcmode="lin" valueType="num">
                                      <p:cBhvr additive="base">
                                        <p:cTn id="53" dur="500" fill="hold"/>
                                        <p:tgtEl>
                                          <p:spTgt spid="212"/>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213"/>
                                        </p:tgtEl>
                                        <p:attrNameLst>
                                          <p:attrName>style.visibility</p:attrName>
                                        </p:attrNameLst>
                                      </p:cBhvr>
                                      <p:to>
                                        <p:strVal val="visible"/>
                                      </p:to>
                                    </p:set>
                                    <p:anim calcmode="lin" valueType="num">
                                      <p:cBhvr additive="base">
                                        <p:cTn id="56" dur="500" fill="hold"/>
                                        <p:tgtEl>
                                          <p:spTgt spid="213"/>
                                        </p:tgtEl>
                                        <p:attrNameLst>
                                          <p:attrName>ppt_x</p:attrName>
                                        </p:attrNameLst>
                                      </p:cBhvr>
                                      <p:tavLst>
                                        <p:tav tm="0">
                                          <p:val>
                                            <p:strVal val="1+#ppt_w/2"/>
                                          </p:val>
                                        </p:tav>
                                        <p:tav tm="100000">
                                          <p:val>
                                            <p:strVal val="#ppt_x"/>
                                          </p:val>
                                        </p:tav>
                                      </p:tavLst>
                                    </p:anim>
                                    <p:anim calcmode="lin" valueType="num">
                                      <p:cBhvr additive="base">
                                        <p:cTn id="57" dur="500" fill="hold"/>
                                        <p:tgtEl>
                                          <p:spTgt spid="213"/>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214"/>
                                        </p:tgtEl>
                                        <p:attrNameLst>
                                          <p:attrName>style.visibility</p:attrName>
                                        </p:attrNameLst>
                                      </p:cBhvr>
                                      <p:to>
                                        <p:strVal val="visible"/>
                                      </p:to>
                                    </p:set>
                                    <p:anim calcmode="lin" valueType="num">
                                      <p:cBhvr additive="base">
                                        <p:cTn id="60" dur="500" fill="hold"/>
                                        <p:tgtEl>
                                          <p:spTgt spid="214"/>
                                        </p:tgtEl>
                                        <p:attrNameLst>
                                          <p:attrName>ppt_x</p:attrName>
                                        </p:attrNameLst>
                                      </p:cBhvr>
                                      <p:tavLst>
                                        <p:tav tm="0">
                                          <p:val>
                                            <p:strVal val="1+#ppt_w/2"/>
                                          </p:val>
                                        </p:tav>
                                        <p:tav tm="100000">
                                          <p:val>
                                            <p:strVal val="#ppt_x"/>
                                          </p:val>
                                        </p:tav>
                                      </p:tavLst>
                                    </p:anim>
                                    <p:anim calcmode="lin" valueType="num">
                                      <p:cBhvr additive="base">
                                        <p:cTn id="61" dur="500" fill="hold"/>
                                        <p:tgtEl>
                                          <p:spTgt spid="214"/>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215"/>
                                        </p:tgtEl>
                                        <p:attrNameLst>
                                          <p:attrName>style.visibility</p:attrName>
                                        </p:attrNameLst>
                                      </p:cBhvr>
                                      <p:to>
                                        <p:strVal val="visible"/>
                                      </p:to>
                                    </p:set>
                                    <p:anim calcmode="lin" valueType="num">
                                      <p:cBhvr additive="base">
                                        <p:cTn id="64" dur="500" fill="hold"/>
                                        <p:tgtEl>
                                          <p:spTgt spid="215"/>
                                        </p:tgtEl>
                                        <p:attrNameLst>
                                          <p:attrName>ppt_x</p:attrName>
                                        </p:attrNameLst>
                                      </p:cBhvr>
                                      <p:tavLst>
                                        <p:tav tm="0">
                                          <p:val>
                                            <p:strVal val="1+#ppt_w/2"/>
                                          </p:val>
                                        </p:tav>
                                        <p:tav tm="100000">
                                          <p:val>
                                            <p:strVal val="#ppt_x"/>
                                          </p:val>
                                        </p:tav>
                                      </p:tavLst>
                                    </p:anim>
                                    <p:anim calcmode="lin" valueType="num">
                                      <p:cBhvr additive="base">
                                        <p:cTn id="65" dur="500" fill="hold"/>
                                        <p:tgtEl>
                                          <p:spTgt spid="215"/>
                                        </p:tgtEl>
                                        <p:attrNameLst>
                                          <p:attrName>ppt_y</p:attrName>
                                        </p:attrNameLst>
                                      </p:cBhvr>
                                      <p:tavLst>
                                        <p:tav tm="0">
                                          <p:val>
                                            <p:strVal val="#ppt_y"/>
                                          </p:val>
                                        </p:tav>
                                        <p:tav tm="100000">
                                          <p:val>
                                            <p:strVal val="#ppt_y"/>
                                          </p:val>
                                        </p:tav>
                                      </p:tavLst>
                                    </p:anim>
                                  </p:childTnLst>
                                </p:cTn>
                              </p:par>
                              <p:par>
                                <p:cTn id="66" presetID="2" presetClass="entr" presetSubtype="2" fill="hold" grpId="0" nodeType="withEffect">
                                  <p:stCondLst>
                                    <p:cond delay="0"/>
                                  </p:stCondLst>
                                  <p:childTnLst>
                                    <p:set>
                                      <p:cBhvr>
                                        <p:cTn id="67" dur="1" fill="hold">
                                          <p:stCondLst>
                                            <p:cond delay="0"/>
                                          </p:stCondLst>
                                        </p:cTn>
                                        <p:tgtEl>
                                          <p:spTgt spid="216"/>
                                        </p:tgtEl>
                                        <p:attrNameLst>
                                          <p:attrName>style.visibility</p:attrName>
                                        </p:attrNameLst>
                                      </p:cBhvr>
                                      <p:to>
                                        <p:strVal val="visible"/>
                                      </p:to>
                                    </p:set>
                                    <p:anim calcmode="lin" valueType="num">
                                      <p:cBhvr additive="base">
                                        <p:cTn id="68" dur="500" fill="hold"/>
                                        <p:tgtEl>
                                          <p:spTgt spid="216"/>
                                        </p:tgtEl>
                                        <p:attrNameLst>
                                          <p:attrName>ppt_x</p:attrName>
                                        </p:attrNameLst>
                                      </p:cBhvr>
                                      <p:tavLst>
                                        <p:tav tm="0">
                                          <p:val>
                                            <p:strVal val="1+#ppt_w/2"/>
                                          </p:val>
                                        </p:tav>
                                        <p:tav tm="100000">
                                          <p:val>
                                            <p:strVal val="#ppt_x"/>
                                          </p:val>
                                        </p:tav>
                                      </p:tavLst>
                                    </p:anim>
                                    <p:anim calcmode="lin" valueType="num">
                                      <p:cBhvr additive="base">
                                        <p:cTn id="69" dur="500" fill="hold"/>
                                        <p:tgtEl>
                                          <p:spTgt spid="216"/>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0"/>
                                  </p:stCondLst>
                                  <p:childTnLst>
                                    <p:set>
                                      <p:cBhvr>
                                        <p:cTn id="71" dur="1" fill="hold">
                                          <p:stCondLst>
                                            <p:cond delay="0"/>
                                          </p:stCondLst>
                                        </p:cTn>
                                        <p:tgtEl>
                                          <p:spTgt spid="217"/>
                                        </p:tgtEl>
                                        <p:attrNameLst>
                                          <p:attrName>style.visibility</p:attrName>
                                        </p:attrNameLst>
                                      </p:cBhvr>
                                      <p:to>
                                        <p:strVal val="visible"/>
                                      </p:to>
                                    </p:set>
                                    <p:anim calcmode="lin" valueType="num">
                                      <p:cBhvr additive="base">
                                        <p:cTn id="72" dur="500" fill="hold"/>
                                        <p:tgtEl>
                                          <p:spTgt spid="217"/>
                                        </p:tgtEl>
                                        <p:attrNameLst>
                                          <p:attrName>ppt_x</p:attrName>
                                        </p:attrNameLst>
                                      </p:cBhvr>
                                      <p:tavLst>
                                        <p:tav tm="0">
                                          <p:val>
                                            <p:strVal val="1+#ppt_w/2"/>
                                          </p:val>
                                        </p:tav>
                                        <p:tav tm="100000">
                                          <p:val>
                                            <p:strVal val="#ppt_x"/>
                                          </p:val>
                                        </p:tav>
                                      </p:tavLst>
                                    </p:anim>
                                    <p:anim calcmode="lin" valueType="num">
                                      <p:cBhvr additive="base">
                                        <p:cTn id="73" dur="500" fill="hold"/>
                                        <p:tgtEl>
                                          <p:spTgt spid="217"/>
                                        </p:tgtEl>
                                        <p:attrNameLst>
                                          <p:attrName>ppt_y</p:attrName>
                                        </p:attrNameLst>
                                      </p:cBhvr>
                                      <p:tavLst>
                                        <p:tav tm="0">
                                          <p:val>
                                            <p:strVal val="#ppt_y"/>
                                          </p:val>
                                        </p:tav>
                                        <p:tav tm="100000">
                                          <p:val>
                                            <p:strVal val="#ppt_y"/>
                                          </p:val>
                                        </p:tav>
                                      </p:tavLst>
                                    </p:anim>
                                  </p:childTnLst>
                                </p:cTn>
                              </p:par>
                              <p:par>
                                <p:cTn id="74" presetID="2" presetClass="entr" presetSubtype="2" fill="hold" grpId="0" nodeType="withEffect">
                                  <p:stCondLst>
                                    <p:cond delay="0"/>
                                  </p:stCondLst>
                                  <p:childTnLst>
                                    <p:set>
                                      <p:cBhvr>
                                        <p:cTn id="75" dur="1" fill="hold">
                                          <p:stCondLst>
                                            <p:cond delay="0"/>
                                          </p:stCondLst>
                                        </p:cTn>
                                        <p:tgtEl>
                                          <p:spTgt spid="218"/>
                                        </p:tgtEl>
                                        <p:attrNameLst>
                                          <p:attrName>style.visibility</p:attrName>
                                        </p:attrNameLst>
                                      </p:cBhvr>
                                      <p:to>
                                        <p:strVal val="visible"/>
                                      </p:to>
                                    </p:set>
                                    <p:anim calcmode="lin" valueType="num">
                                      <p:cBhvr additive="base">
                                        <p:cTn id="76" dur="500" fill="hold"/>
                                        <p:tgtEl>
                                          <p:spTgt spid="218"/>
                                        </p:tgtEl>
                                        <p:attrNameLst>
                                          <p:attrName>ppt_x</p:attrName>
                                        </p:attrNameLst>
                                      </p:cBhvr>
                                      <p:tavLst>
                                        <p:tav tm="0">
                                          <p:val>
                                            <p:strVal val="1+#ppt_w/2"/>
                                          </p:val>
                                        </p:tav>
                                        <p:tav tm="100000">
                                          <p:val>
                                            <p:strVal val="#ppt_x"/>
                                          </p:val>
                                        </p:tav>
                                      </p:tavLst>
                                    </p:anim>
                                    <p:anim calcmode="lin" valueType="num">
                                      <p:cBhvr additive="base">
                                        <p:cTn id="77" dur="500" fill="hold"/>
                                        <p:tgtEl>
                                          <p:spTgt spid="218"/>
                                        </p:tgtEl>
                                        <p:attrNameLst>
                                          <p:attrName>ppt_y</p:attrName>
                                        </p:attrNameLst>
                                      </p:cBhvr>
                                      <p:tavLst>
                                        <p:tav tm="0">
                                          <p:val>
                                            <p:strVal val="#ppt_y"/>
                                          </p:val>
                                        </p:tav>
                                        <p:tav tm="100000">
                                          <p:val>
                                            <p:strVal val="#ppt_y"/>
                                          </p:val>
                                        </p:tav>
                                      </p:tavLst>
                                    </p:anim>
                                  </p:childTnLst>
                                </p:cTn>
                              </p:par>
                              <p:par>
                                <p:cTn id="78" presetID="2" presetClass="entr" presetSubtype="2" fill="hold" grpId="0" nodeType="withEffect">
                                  <p:stCondLst>
                                    <p:cond delay="0"/>
                                  </p:stCondLst>
                                  <p:childTnLst>
                                    <p:set>
                                      <p:cBhvr>
                                        <p:cTn id="79" dur="1" fill="hold">
                                          <p:stCondLst>
                                            <p:cond delay="0"/>
                                          </p:stCondLst>
                                        </p:cTn>
                                        <p:tgtEl>
                                          <p:spTgt spid="219"/>
                                        </p:tgtEl>
                                        <p:attrNameLst>
                                          <p:attrName>style.visibility</p:attrName>
                                        </p:attrNameLst>
                                      </p:cBhvr>
                                      <p:to>
                                        <p:strVal val="visible"/>
                                      </p:to>
                                    </p:set>
                                    <p:anim calcmode="lin" valueType="num">
                                      <p:cBhvr additive="base">
                                        <p:cTn id="80" dur="500" fill="hold"/>
                                        <p:tgtEl>
                                          <p:spTgt spid="219"/>
                                        </p:tgtEl>
                                        <p:attrNameLst>
                                          <p:attrName>ppt_x</p:attrName>
                                        </p:attrNameLst>
                                      </p:cBhvr>
                                      <p:tavLst>
                                        <p:tav tm="0">
                                          <p:val>
                                            <p:strVal val="1+#ppt_w/2"/>
                                          </p:val>
                                        </p:tav>
                                        <p:tav tm="100000">
                                          <p:val>
                                            <p:strVal val="#ppt_x"/>
                                          </p:val>
                                        </p:tav>
                                      </p:tavLst>
                                    </p:anim>
                                    <p:anim calcmode="lin" valueType="num">
                                      <p:cBhvr additive="base">
                                        <p:cTn id="81" dur="500" fill="hold"/>
                                        <p:tgtEl>
                                          <p:spTgt spid="219"/>
                                        </p:tgtEl>
                                        <p:attrNameLst>
                                          <p:attrName>ppt_y</p:attrName>
                                        </p:attrNameLst>
                                      </p:cBhvr>
                                      <p:tavLst>
                                        <p:tav tm="0">
                                          <p:val>
                                            <p:strVal val="#ppt_y"/>
                                          </p:val>
                                        </p:tav>
                                        <p:tav tm="100000">
                                          <p:val>
                                            <p:strVal val="#ppt_y"/>
                                          </p:val>
                                        </p:tav>
                                      </p:tavLst>
                                    </p:anim>
                                  </p:childTnLst>
                                </p:cTn>
                              </p:par>
                              <p:par>
                                <p:cTn id="82" presetID="2" presetClass="entr" presetSubtype="2" fill="hold" grpId="0" nodeType="withEffect">
                                  <p:stCondLst>
                                    <p:cond delay="0"/>
                                  </p:stCondLst>
                                  <p:childTnLst>
                                    <p:set>
                                      <p:cBhvr>
                                        <p:cTn id="83" dur="1" fill="hold">
                                          <p:stCondLst>
                                            <p:cond delay="0"/>
                                          </p:stCondLst>
                                        </p:cTn>
                                        <p:tgtEl>
                                          <p:spTgt spid="220"/>
                                        </p:tgtEl>
                                        <p:attrNameLst>
                                          <p:attrName>style.visibility</p:attrName>
                                        </p:attrNameLst>
                                      </p:cBhvr>
                                      <p:to>
                                        <p:strVal val="visible"/>
                                      </p:to>
                                    </p:set>
                                    <p:anim calcmode="lin" valueType="num">
                                      <p:cBhvr additive="base">
                                        <p:cTn id="84" dur="500" fill="hold"/>
                                        <p:tgtEl>
                                          <p:spTgt spid="220"/>
                                        </p:tgtEl>
                                        <p:attrNameLst>
                                          <p:attrName>ppt_x</p:attrName>
                                        </p:attrNameLst>
                                      </p:cBhvr>
                                      <p:tavLst>
                                        <p:tav tm="0">
                                          <p:val>
                                            <p:strVal val="1+#ppt_w/2"/>
                                          </p:val>
                                        </p:tav>
                                        <p:tav tm="100000">
                                          <p:val>
                                            <p:strVal val="#ppt_x"/>
                                          </p:val>
                                        </p:tav>
                                      </p:tavLst>
                                    </p:anim>
                                    <p:anim calcmode="lin" valueType="num">
                                      <p:cBhvr additive="base">
                                        <p:cTn id="85" dur="500" fill="hold"/>
                                        <p:tgtEl>
                                          <p:spTgt spid="220"/>
                                        </p:tgtEl>
                                        <p:attrNameLst>
                                          <p:attrName>ppt_y</p:attrName>
                                        </p:attrNameLst>
                                      </p:cBhvr>
                                      <p:tavLst>
                                        <p:tav tm="0">
                                          <p:val>
                                            <p:strVal val="#ppt_y"/>
                                          </p:val>
                                        </p:tav>
                                        <p:tav tm="100000">
                                          <p:val>
                                            <p:strVal val="#ppt_y"/>
                                          </p:val>
                                        </p:tav>
                                      </p:tavLst>
                                    </p:anim>
                                  </p:childTnLst>
                                </p:cTn>
                              </p:par>
                              <p:par>
                                <p:cTn id="86" presetID="2" presetClass="entr" presetSubtype="2" fill="hold" grpId="0" nodeType="withEffect">
                                  <p:stCondLst>
                                    <p:cond delay="0"/>
                                  </p:stCondLst>
                                  <p:childTnLst>
                                    <p:set>
                                      <p:cBhvr>
                                        <p:cTn id="87" dur="1" fill="hold">
                                          <p:stCondLst>
                                            <p:cond delay="0"/>
                                          </p:stCondLst>
                                        </p:cTn>
                                        <p:tgtEl>
                                          <p:spTgt spid="221"/>
                                        </p:tgtEl>
                                        <p:attrNameLst>
                                          <p:attrName>style.visibility</p:attrName>
                                        </p:attrNameLst>
                                      </p:cBhvr>
                                      <p:to>
                                        <p:strVal val="visible"/>
                                      </p:to>
                                    </p:set>
                                    <p:anim calcmode="lin" valueType="num">
                                      <p:cBhvr additive="base">
                                        <p:cTn id="88" dur="500" fill="hold"/>
                                        <p:tgtEl>
                                          <p:spTgt spid="221"/>
                                        </p:tgtEl>
                                        <p:attrNameLst>
                                          <p:attrName>ppt_x</p:attrName>
                                        </p:attrNameLst>
                                      </p:cBhvr>
                                      <p:tavLst>
                                        <p:tav tm="0">
                                          <p:val>
                                            <p:strVal val="1+#ppt_w/2"/>
                                          </p:val>
                                        </p:tav>
                                        <p:tav tm="100000">
                                          <p:val>
                                            <p:strVal val="#ppt_x"/>
                                          </p:val>
                                        </p:tav>
                                      </p:tavLst>
                                    </p:anim>
                                    <p:anim calcmode="lin" valueType="num">
                                      <p:cBhvr additive="base">
                                        <p:cTn id="89" dur="500" fill="hold"/>
                                        <p:tgtEl>
                                          <p:spTgt spid="221"/>
                                        </p:tgtEl>
                                        <p:attrNameLst>
                                          <p:attrName>ppt_y</p:attrName>
                                        </p:attrNameLst>
                                      </p:cBhvr>
                                      <p:tavLst>
                                        <p:tav tm="0">
                                          <p:val>
                                            <p:strVal val="#ppt_y"/>
                                          </p:val>
                                        </p:tav>
                                        <p:tav tm="100000">
                                          <p:val>
                                            <p:strVal val="#ppt_y"/>
                                          </p:val>
                                        </p:tav>
                                      </p:tavLst>
                                    </p:anim>
                                  </p:childTnLst>
                                </p:cTn>
                              </p:par>
                              <p:par>
                                <p:cTn id="90" presetID="2" presetClass="entr" presetSubtype="2" fill="hold" grpId="0" nodeType="withEffect">
                                  <p:stCondLst>
                                    <p:cond delay="0"/>
                                  </p:stCondLst>
                                  <p:childTnLst>
                                    <p:set>
                                      <p:cBhvr>
                                        <p:cTn id="91" dur="1" fill="hold">
                                          <p:stCondLst>
                                            <p:cond delay="0"/>
                                          </p:stCondLst>
                                        </p:cTn>
                                        <p:tgtEl>
                                          <p:spTgt spid="222"/>
                                        </p:tgtEl>
                                        <p:attrNameLst>
                                          <p:attrName>style.visibility</p:attrName>
                                        </p:attrNameLst>
                                      </p:cBhvr>
                                      <p:to>
                                        <p:strVal val="visible"/>
                                      </p:to>
                                    </p:set>
                                    <p:anim calcmode="lin" valueType="num">
                                      <p:cBhvr additive="base">
                                        <p:cTn id="92" dur="500" fill="hold"/>
                                        <p:tgtEl>
                                          <p:spTgt spid="222"/>
                                        </p:tgtEl>
                                        <p:attrNameLst>
                                          <p:attrName>ppt_x</p:attrName>
                                        </p:attrNameLst>
                                      </p:cBhvr>
                                      <p:tavLst>
                                        <p:tav tm="0">
                                          <p:val>
                                            <p:strVal val="1+#ppt_w/2"/>
                                          </p:val>
                                        </p:tav>
                                        <p:tav tm="100000">
                                          <p:val>
                                            <p:strVal val="#ppt_x"/>
                                          </p:val>
                                        </p:tav>
                                      </p:tavLst>
                                    </p:anim>
                                    <p:anim calcmode="lin" valueType="num">
                                      <p:cBhvr additive="base">
                                        <p:cTn id="93" dur="500" fill="hold"/>
                                        <p:tgtEl>
                                          <p:spTgt spid="222"/>
                                        </p:tgtEl>
                                        <p:attrNameLst>
                                          <p:attrName>ppt_y</p:attrName>
                                        </p:attrNameLst>
                                      </p:cBhvr>
                                      <p:tavLst>
                                        <p:tav tm="0">
                                          <p:val>
                                            <p:strVal val="#ppt_y"/>
                                          </p:val>
                                        </p:tav>
                                        <p:tav tm="100000">
                                          <p:val>
                                            <p:strVal val="#ppt_y"/>
                                          </p:val>
                                        </p:tav>
                                      </p:tavLst>
                                    </p:anim>
                                  </p:childTnLst>
                                </p:cTn>
                              </p:par>
                              <p:par>
                                <p:cTn id="94" presetID="2" presetClass="entr" presetSubtype="2" fill="hold" grpId="0" nodeType="withEffect">
                                  <p:stCondLst>
                                    <p:cond delay="0"/>
                                  </p:stCondLst>
                                  <p:childTnLst>
                                    <p:set>
                                      <p:cBhvr>
                                        <p:cTn id="95" dur="1" fill="hold">
                                          <p:stCondLst>
                                            <p:cond delay="0"/>
                                          </p:stCondLst>
                                        </p:cTn>
                                        <p:tgtEl>
                                          <p:spTgt spid="223"/>
                                        </p:tgtEl>
                                        <p:attrNameLst>
                                          <p:attrName>style.visibility</p:attrName>
                                        </p:attrNameLst>
                                      </p:cBhvr>
                                      <p:to>
                                        <p:strVal val="visible"/>
                                      </p:to>
                                    </p:set>
                                    <p:anim calcmode="lin" valueType="num">
                                      <p:cBhvr additive="base">
                                        <p:cTn id="96" dur="500" fill="hold"/>
                                        <p:tgtEl>
                                          <p:spTgt spid="223"/>
                                        </p:tgtEl>
                                        <p:attrNameLst>
                                          <p:attrName>ppt_x</p:attrName>
                                        </p:attrNameLst>
                                      </p:cBhvr>
                                      <p:tavLst>
                                        <p:tav tm="0">
                                          <p:val>
                                            <p:strVal val="1+#ppt_w/2"/>
                                          </p:val>
                                        </p:tav>
                                        <p:tav tm="100000">
                                          <p:val>
                                            <p:strVal val="#ppt_x"/>
                                          </p:val>
                                        </p:tav>
                                      </p:tavLst>
                                    </p:anim>
                                    <p:anim calcmode="lin" valueType="num">
                                      <p:cBhvr additive="base">
                                        <p:cTn id="97" dur="500" fill="hold"/>
                                        <p:tgtEl>
                                          <p:spTgt spid="223"/>
                                        </p:tgtEl>
                                        <p:attrNameLst>
                                          <p:attrName>ppt_y</p:attrName>
                                        </p:attrNameLst>
                                      </p:cBhvr>
                                      <p:tavLst>
                                        <p:tav tm="0">
                                          <p:val>
                                            <p:strVal val="#ppt_y"/>
                                          </p:val>
                                        </p:tav>
                                        <p:tav tm="100000">
                                          <p:val>
                                            <p:strVal val="#ppt_y"/>
                                          </p:val>
                                        </p:tav>
                                      </p:tavLst>
                                    </p:anim>
                                  </p:childTnLst>
                                </p:cTn>
                              </p:par>
                              <p:par>
                                <p:cTn id="98" presetID="2" presetClass="entr" presetSubtype="2" fill="hold" grpId="0" nodeType="withEffect">
                                  <p:stCondLst>
                                    <p:cond delay="0"/>
                                  </p:stCondLst>
                                  <p:childTnLst>
                                    <p:set>
                                      <p:cBhvr>
                                        <p:cTn id="99" dur="1" fill="hold">
                                          <p:stCondLst>
                                            <p:cond delay="0"/>
                                          </p:stCondLst>
                                        </p:cTn>
                                        <p:tgtEl>
                                          <p:spTgt spid="224"/>
                                        </p:tgtEl>
                                        <p:attrNameLst>
                                          <p:attrName>style.visibility</p:attrName>
                                        </p:attrNameLst>
                                      </p:cBhvr>
                                      <p:to>
                                        <p:strVal val="visible"/>
                                      </p:to>
                                    </p:set>
                                    <p:anim calcmode="lin" valueType="num">
                                      <p:cBhvr additive="base">
                                        <p:cTn id="100" dur="500" fill="hold"/>
                                        <p:tgtEl>
                                          <p:spTgt spid="224"/>
                                        </p:tgtEl>
                                        <p:attrNameLst>
                                          <p:attrName>ppt_x</p:attrName>
                                        </p:attrNameLst>
                                      </p:cBhvr>
                                      <p:tavLst>
                                        <p:tav tm="0">
                                          <p:val>
                                            <p:strVal val="1+#ppt_w/2"/>
                                          </p:val>
                                        </p:tav>
                                        <p:tav tm="100000">
                                          <p:val>
                                            <p:strVal val="#ppt_x"/>
                                          </p:val>
                                        </p:tav>
                                      </p:tavLst>
                                    </p:anim>
                                    <p:anim calcmode="lin" valueType="num">
                                      <p:cBhvr additive="base">
                                        <p:cTn id="101" dur="500" fill="hold"/>
                                        <p:tgtEl>
                                          <p:spTgt spid="224"/>
                                        </p:tgtEl>
                                        <p:attrNameLst>
                                          <p:attrName>ppt_y</p:attrName>
                                        </p:attrNameLst>
                                      </p:cBhvr>
                                      <p:tavLst>
                                        <p:tav tm="0">
                                          <p:val>
                                            <p:strVal val="#ppt_y"/>
                                          </p:val>
                                        </p:tav>
                                        <p:tav tm="100000">
                                          <p:val>
                                            <p:strVal val="#ppt_y"/>
                                          </p:val>
                                        </p:tav>
                                      </p:tavLst>
                                    </p:anim>
                                  </p:childTnLst>
                                </p:cTn>
                              </p:par>
                              <p:par>
                                <p:cTn id="102" presetID="2" presetClass="entr" presetSubtype="2" fill="hold" grpId="0" nodeType="withEffect">
                                  <p:stCondLst>
                                    <p:cond delay="0"/>
                                  </p:stCondLst>
                                  <p:childTnLst>
                                    <p:set>
                                      <p:cBhvr>
                                        <p:cTn id="103" dur="1" fill="hold">
                                          <p:stCondLst>
                                            <p:cond delay="0"/>
                                          </p:stCondLst>
                                        </p:cTn>
                                        <p:tgtEl>
                                          <p:spTgt spid="225"/>
                                        </p:tgtEl>
                                        <p:attrNameLst>
                                          <p:attrName>style.visibility</p:attrName>
                                        </p:attrNameLst>
                                      </p:cBhvr>
                                      <p:to>
                                        <p:strVal val="visible"/>
                                      </p:to>
                                    </p:set>
                                    <p:anim calcmode="lin" valueType="num">
                                      <p:cBhvr additive="base">
                                        <p:cTn id="104" dur="500" fill="hold"/>
                                        <p:tgtEl>
                                          <p:spTgt spid="225"/>
                                        </p:tgtEl>
                                        <p:attrNameLst>
                                          <p:attrName>ppt_x</p:attrName>
                                        </p:attrNameLst>
                                      </p:cBhvr>
                                      <p:tavLst>
                                        <p:tav tm="0">
                                          <p:val>
                                            <p:strVal val="1+#ppt_w/2"/>
                                          </p:val>
                                        </p:tav>
                                        <p:tav tm="100000">
                                          <p:val>
                                            <p:strVal val="#ppt_x"/>
                                          </p:val>
                                        </p:tav>
                                      </p:tavLst>
                                    </p:anim>
                                    <p:anim calcmode="lin" valueType="num">
                                      <p:cBhvr additive="base">
                                        <p:cTn id="105" dur="500" fill="hold"/>
                                        <p:tgtEl>
                                          <p:spTgt spid="225"/>
                                        </p:tgtEl>
                                        <p:attrNameLst>
                                          <p:attrName>ppt_y</p:attrName>
                                        </p:attrNameLst>
                                      </p:cBhvr>
                                      <p:tavLst>
                                        <p:tav tm="0">
                                          <p:val>
                                            <p:strVal val="#ppt_y"/>
                                          </p:val>
                                        </p:tav>
                                        <p:tav tm="100000">
                                          <p:val>
                                            <p:strVal val="#ppt_y"/>
                                          </p:val>
                                        </p:tav>
                                      </p:tavLst>
                                    </p:anim>
                                  </p:childTnLst>
                                </p:cTn>
                              </p:par>
                              <p:par>
                                <p:cTn id="106" presetID="2" presetClass="entr" presetSubtype="2" fill="hold" grpId="0" nodeType="withEffect">
                                  <p:stCondLst>
                                    <p:cond delay="0"/>
                                  </p:stCondLst>
                                  <p:childTnLst>
                                    <p:set>
                                      <p:cBhvr>
                                        <p:cTn id="107" dur="1" fill="hold">
                                          <p:stCondLst>
                                            <p:cond delay="0"/>
                                          </p:stCondLst>
                                        </p:cTn>
                                        <p:tgtEl>
                                          <p:spTgt spid="226"/>
                                        </p:tgtEl>
                                        <p:attrNameLst>
                                          <p:attrName>style.visibility</p:attrName>
                                        </p:attrNameLst>
                                      </p:cBhvr>
                                      <p:to>
                                        <p:strVal val="visible"/>
                                      </p:to>
                                    </p:set>
                                    <p:anim calcmode="lin" valueType="num">
                                      <p:cBhvr additive="base">
                                        <p:cTn id="108" dur="500" fill="hold"/>
                                        <p:tgtEl>
                                          <p:spTgt spid="226"/>
                                        </p:tgtEl>
                                        <p:attrNameLst>
                                          <p:attrName>ppt_x</p:attrName>
                                        </p:attrNameLst>
                                      </p:cBhvr>
                                      <p:tavLst>
                                        <p:tav tm="0">
                                          <p:val>
                                            <p:strVal val="1+#ppt_w/2"/>
                                          </p:val>
                                        </p:tav>
                                        <p:tav tm="100000">
                                          <p:val>
                                            <p:strVal val="#ppt_x"/>
                                          </p:val>
                                        </p:tav>
                                      </p:tavLst>
                                    </p:anim>
                                    <p:anim calcmode="lin" valueType="num">
                                      <p:cBhvr additive="base">
                                        <p:cTn id="109" dur="500" fill="hold"/>
                                        <p:tgtEl>
                                          <p:spTgt spid="226"/>
                                        </p:tgtEl>
                                        <p:attrNameLst>
                                          <p:attrName>ppt_y</p:attrName>
                                        </p:attrNameLst>
                                      </p:cBhvr>
                                      <p:tavLst>
                                        <p:tav tm="0">
                                          <p:val>
                                            <p:strVal val="#ppt_y"/>
                                          </p:val>
                                        </p:tav>
                                        <p:tav tm="100000">
                                          <p:val>
                                            <p:strVal val="#ppt_y"/>
                                          </p:val>
                                        </p:tav>
                                      </p:tavLst>
                                    </p:anim>
                                  </p:childTnLst>
                                </p:cTn>
                              </p:par>
                              <p:par>
                                <p:cTn id="110" presetID="2" presetClass="entr" presetSubtype="2" fill="hold" grpId="0" nodeType="withEffect">
                                  <p:stCondLst>
                                    <p:cond delay="0"/>
                                  </p:stCondLst>
                                  <p:childTnLst>
                                    <p:set>
                                      <p:cBhvr>
                                        <p:cTn id="111" dur="1" fill="hold">
                                          <p:stCondLst>
                                            <p:cond delay="0"/>
                                          </p:stCondLst>
                                        </p:cTn>
                                        <p:tgtEl>
                                          <p:spTgt spid="227"/>
                                        </p:tgtEl>
                                        <p:attrNameLst>
                                          <p:attrName>style.visibility</p:attrName>
                                        </p:attrNameLst>
                                      </p:cBhvr>
                                      <p:to>
                                        <p:strVal val="visible"/>
                                      </p:to>
                                    </p:set>
                                    <p:anim calcmode="lin" valueType="num">
                                      <p:cBhvr additive="base">
                                        <p:cTn id="112" dur="500" fill="hold"/>
                                        <p:tgtEl>
                                          <p:spTgt spid="227"/>
                                        </p:tgtEl>
                                        <p:attrNameLst>
                                          <p:attrName>ppt_x</p:attrName>
                                        </p:attrNameLst>
                                      </p:cBhvr>
                                      <p:tavLst>
                                        <p:tav tm="0">
                                          <p:val>
                                            <p:strVal val="1+#ppt_w/2"/>
                                          </p:val>
                                        </p:tav>
                                        <p:tav tm="100000">
                                          <p:val>
                                            <p:strVal val="#ppt_x"/>
                                          </p:val>
                                        </p:tav>
                                      </p:tavLst>
                                    </p:anim>
                                    <p:anim calcmode="lin" valueType="num">
                                      <p:cBhvr additive="base">
                                        <p:cTn id="113" dur="500" fill="hold"/>
                                        <p:tgtEl>
                                          <p:spTgt spid="227"/>
                                        </p:tgtEl>
                                        <p:attrNameLst>
                                          <p:attrName>ppt_y</p:attrName>
                                        </p:attrNameLst>
                                      </p:cBhvr>
                                      <p:tavLst>
                                        <p:tav tm="0">
                                          <p:val>
                                            <p:strVal val="#ppt_y"/>
                                          </p:val>
                                        </p:tav>
                                        <p:tav tm="100000">
                                          <p:val>
                                            <p:strVal val="#ppt_y"/>
                                          </p:val>
                                        </p:tav>
                                      </p:tavLst>
                                    </p:anim>
                                  </p:childTnLst>
                                </p:cTn>
                              </p:par>
                              <p:par>
                                <p:cTn id="114" presetID="2" presetClass="entr" presetSubtype="2" fill="hold" grpId="0" nodeType="withEffect">
                                  <p:stCondLst>
                                    <p:cond delay="0"/>
                                  </p:stCondLst>
                                  <p:childTnLst>
                                    <p:set>
                                      <p:cBhvr>
                                        <p:cTn id="115" dur="1" fill="hold">
                                          <p:stCondLst>
                                            <p:cond delay="0"/>
                                          </p:stCondLst>
                                        </p:cTn>
                                        <p:tgtEl>
                                          <p:spTgt spid="228"/>
                                        </p:tgtEl>
                                        <p:attrNameLst>
                                          <p:attrName>style.visibility</p:attrName>
                                        </p:attrNameLst>
                                      </p:cBhvr>
                                      <p:to>
                                        <p:strVal val="visible"/>
                                      </p:to>
                                    </p:set>
                                    <p:anim calcmode="lin" valueType="num">
                                      <p:cBhvr additive="base">
                                        <p:cTn id="116" dur="500" fill="hold"/>
                                        <p:tgtEl>
                                          <p:spTgt spid="228"/>
                                        </p:tgtEl>
                                        <p:attrNameLst>
                                          <p:attrName>ppt_x</p:attrName>
                                        </p:attrNameLst>
                                      </p:cBhvr>
                                      <p:tavLst>
                                        <p:tav tm="0">
                                          <p:val>
                                            <p:strVal val="1+#ppt_w/2"/>
                                          </p:val>
                                        </p:tav>
                                        <p:tav tm="100000">
                                          <p:val>
                                            <p:strVal val="#ppt_x"/>
                                          </p:val>
                                        </p:tav>
                                      </p:tavLst>
                                    </p:anim>
                                    <p:anim calcmode="lin" valueType="num">
                                      <p:cBhvr additive="base">
                                        <p:cTn id="117" dur="500" fill="hold"/>
                                        <p:tgtEl>
                                          <p:spTgt spid="228"/>
                                        </p:tgtEl>
                                        <p:attrNameLst>
                                          <p:attrName>ppt_y</p:attrName>
                                        </p:attrNameLst>
                                      </p:cBhvr>
                                      <p:tavLst>
                                        <p:tav tm="0">
                                          <p:val>
                                            <p:strVal val="#ppt_y"/>
                                          </p:val>
                                        </p:tav>
                                        <p:tav tm="100000">
                                          <p:val>
                                            <p:strVal val="#ppt_y"/>
                                          </p:val>
                                        </p:tav>
                                      </p:tavLst>
                                    </p:anim>
                                  </p:childTnLst>
                                </p:cTn>
                              </p:par>
                              <p:par>
                                <p:cTn id="118" presetID="2" presetClass="entr" presetSubtype="2" fill="hold" grpId="0" nodeType="withEffect">
                                  <p:stCondLst>
                                    <p:cond delay="0"/>
                                  </p:stCondLst>
                                  <p:childTnLst>
                                    <p:set>
                                      <p:cBhvr>
                                        <p:cTn id="119" dur="1" fill="hold">
                                          <p:stCondLst>
                                            <p:cond delay="0"/>
                                          </p:stCondLst>
                                        </p:cTn>
                                        <p:tgtEl>
                                          <p:spTgt spid="229"/>
                                        </p:tgtEl>
                                        <p:attrNameLst>
                                          <p:attrName>style.visibility</p:attrName>
                                        </p:attrNameLst>
                                      </p:cBhvr>
                                      <p:to>
                                        <p:strVal val="visible"/>
                                      </p:to>
                                    </p:set>
                                    <p:anim calcmode="lin" valueType="num">
                                      <p:cBhvr additive="base">
                                        <p:cTn id="120" dur="500" fill="hold"/>
                                        <p:tgtEl>
                                          <p:spTgt spid="229"/>
                                        </p:tgtEl>
                                        <p:attrNameLst>
                                          <p:attrName>ppt_x</p:attrName>
                                        </p:attrNameLst>
                                      </p:cBhvr>
                                      <p:tavLst>
                                        <p:tav tm="0">
                                          <p:val>
                                            <p:strVal val="1+#ppt_w/2"/>
                                          </p:val>
                                        </p:tav>
                                        <p:tav tm="100000">
                                          <p:val>
                                            <p:strVal val="#ppt_x"/>
                                          </p:val>
                                        </p:tav>
                                      </p:tavLst>
                                    </p:anim>
                                    <p:anim calcmode="lin" valueType="num">
                                      <p:cBhvr additive="base">
                                        <p:cTn id="121" dur="500" fill="hold"/>
                                        <p:tgtEl>
                                          <p:spTgt spid="229"/>
                                        </p:tgtEl>
                                        <p:attrNameLst>
                                          <p:attrName>ppt_y</p:attrName>
                                        </p:attrNameLst>
                                      </p:cBhvr>
                                      <p:tavLst>
                                        <p:tav tm="0">
                                          <p:val>
                                            <p:strVal val="#ppt_y"/>
                                          </p:val>
                                        </p:tav>
                                        <p:tav tm="100000">
                                          <p:val>
                                            <p:strVal val="#ppt_y"/>
                                          </p:val>
                                        </p:tav>
                                      </p:tavLst>
                                    </p:anim>
                                  </p:childTnLst>
                                </p:cTn>
                              </p:par>
                              <p:par>
                                <p:cTn id="122" presetID="2" presetClass="entr" presetSubtype="2" fill="hold" grpId="0" nodeType="withEffect">
                                  <p:stCondLst>
                                    <p:cond delay="0"/>
                                  </p:stCondLst>
                                  <p:childTnLst>
                                    <p:set>
                                      <p:cBhvr>
                                        <p:cTn id="123" dur="1" fill="hold">
                                          <p:stCondLst>
                                            <p:cond delay="0"/>
                                          </p:stCondLst>
                                        </p:cTn>
                                        <p:tgtEl>
                                          <p:spTgt spid="230"/>
                                        </p:tgtEl>
                                        <p:attrNameLst>
                                          <p:attrName>style.visibility</p:attrName>
                                        </p:attrNameLst>
                                      </p:cBhvr>
                                      <p:to>
                                        <p:strVal val="visible"/>
                                      </p:to>
                                    </p:set>
                                    <p:anim calcmode="lin" valueType="num">
                                      <p:cBhvr additive="base">
                                        <p:cTn id="124" dur="500" fill="hold"/>
                                        <p:tgtEl>
                                          <p:spTgt spid="230"/>
                                        </p:tgtEl>
                                        <p:attrNameLst>
                                          <p:attrName>ppt_x</p:attrName>
                                        </p:attrNameLst>
                                      </p:cBhvr>
                                      <p:tavLst>
                                        <p:tav tm="0">
                                          <p:val>
                                            <p:strVal val="1+#ppt_w/2"/>
                                          </p:val>
                                        </p:tav>
                                        <p:tav tm="100000">
                                          <p:val>
                                            <p:strVal val="#ppt_x"/>
                                          </p:val>
                                        </p:tav>
                                      </p:tavLst>
                                    </p:anim>
                                    <p:anim calcmode="lin" valueType="num">
                                      <p:cBhvr additive="base">
                                        <p:cTn id="125" dur="500" fill="hold"/>
                                        <p:tgtEl>
                                          <p:spTgt spid="230"/>
                                        </p:tgtEl>
                                        <p:attrNameLst>
                                          <p:attrName>ppt_y</p:attrName>
                                        </p:attrNameLst>
                                      </p:cBhvr>
                                      <p:tavLst>
                                        <p:tav tm="0">
                                          <p:val>
                                            <p:strVal val="#ppt_y"/>
                                          </p:val>
                                        </p:tav>
                                        <p:tav tm="100000">
                                          <p:val>
                                            <p:strVal val="#ppt_y"/>
                                          </p:val>
                                        </p:tav>
                                      </p:tavLst>
                                    </p:anim>
                                  </p:childTnLst>
                                </p:cTn>
                              </p:par>
                              <p:par>
                                <p:cTn id="126" presetID="2" presetClass="entr" presetSubtype="2" fill="hold" grpId="0" nodeType="withEffect">
                                  <p:stCondLst>
                                    <p:cond delay="0"/>
                                  </p:stCondLst>
                                  <p:childTnLst>
                                    <p:set>
                                      <p:cBhvr>
                                        <p:cTn id="127" dur="1" fill="hold">
                                          <p:stCondLst>
                                            <p:cond delay="0"/>
                                          </p:stCondLst>
                                        </p:cTn>
                                        <p:tgtEl>
                                          <p:spTgt spid="231"/>
                                        </p:tgtEl>
                                        <p:attrNameLst>
                                          <p:attrName>style.visibility</p:attrName>
                                        </p:attrNameLst>
                                      </p:cBhvr>
                                      <p:to>
                                        <p:strVal val="visible"/>
                                      </p:to>
                                    </p:set>
                                    <p:anim calcmode="lin" valueType="num">
                                      <p:cBhvr additive="base">
                                        <p:cTn id="128" dur="500" fill="hold"/>
                                        <p:tgtEl>
                                          <p:spTgt spid="231"/>
                                        </p:tgtEl>
                                        <p:attrNameLst>
                                          <p:attrName>ppt_x</p:attrName>
                                        </p:attrNameLst>
                                      </p:cBhvr>
                                      <p:tavLst>
                                        <p:tav tm="0">
                                          <p:val>
                                            <p:strVal val="1+#ppt_w/2"/>
                                          </p:val>
                                        </p:tav>
                                        <p:tav tm="100000">
                                          <p:val>
                                            <p:strVal val="#ppt_x"/>
                                          </p:val>
                                        </p:tav>
                                      </p:tavLst>
                                    </p:anim>
                                    <p:anim calcmode="lin" valueType="num">
                                      <p:cBhvr additive="base">
                                        <p:cTn id="129" dur="500" fill="hold"/>
                                        <p:tgtEl>
                                          <p:spTgt spid="231"/>
                                        </p:tgtEl>
                                        <p:attrNameLst>
                                          <p:attrName>ppt_y</p:attrName>
                                        </p:attrNameLst>
                                      </p:cBhvr>
                                      <p:tavLst>
                                        <p:tav tm="0">
                                          <p:val>
                                            <p:strVal val="#ppt_y"/>
                                          </p:val>
                                        </p:tav>
                                        <p:tav tm="100000">
                                          <p:val>
                                            <p:strVal val="#ppt_y"/>
                                          </p:val>
                                        </p:tav>
                                      </p:tavLst>
                                    </p:anim>
                                  </p:childTnLst>
                                </p:cTn>
                              </p:par>
                              <p:par>
                                <p:cTn id="130" presetID="2" presetClass="entr" presetSubtype="2" fill="hold" grpId="0" nodeType="withEffect">
                                  <p:stCondLst>
                                    <p:cond delay="0"/>
                                  </p:stCondLst>
                                  <p:childTnLst>
                                    <p:set>
                                      <p:cBhvr>
                                        <p:cTn id="131" dur="1" fill="hold">
                                          <p:stCondLst>
                                            <p:cond delay="0"/>
                                          </p:stCondLst>
                                        </p:cTn>
                                        <p:tgtEl>
                                          <p:spTgt spid="232"/>
                                        </p:tgtEl>
                                        <p:attrNameLst>
                                          <p:attrName>style.visibility</p:attrName>
                                        </p:attrNameLst>
                                      </p:cBhvr>
                                      <p:to>
                                        <p:strVal val="visible"/>
                                      </p:to>
                                    </p:set>
                                    <p:anim calcmode="lin" valueType="num">
                                      <p:cBhvr additive="base">
                                        <p:cTn id="132" dur="500" fill="hold"/>
                                        <p:tgtEl>
                                          <p:spTgt spid="232"/>
                                        </p:tgtEl>
                                        <p:attrNameLst>
                                          <p:attrName>ppt_x</p:attrName>
                                        </p:attrNameLst>
                                      </p:cBhvr>
                                      <p:tavLst>
                                        <p:tav tm="0">
                                          <p:val>
                                            <p:strVal val="1+#ppt_w/2"/>
                                          </p:val>
                                        </p:tav>
                                        <p:tav tm="100000">
                                          <p:val>
                                            <p:strVal val="#ppt_x"/>
                                          </p:val>
                                        </p:tav>
                                      </p:tavLst>
                                    </p:anim>
                                    <p:anim calcmode="lin" valueType="num">
                                      <p:cBhvr additive="base">
                                        <p:cTn id="133" dur="500" fill="hold"/>
                                        <p:tgtEl>
                                          <p:spTgt spid="232"/>
                                        </p:tgtEl>
                                        <p:attrNameLst>
                                          <p:attrName>ppt_y</p:attrName>
                                        </p:attrNameLst>
                                      </p:cBhvr>
                                      <p:tavLst>
                                        <p:tav tm="0">
                                          <p:val>
                                            <p:strVal val="#ppt_y"/>
                                          </p:val>
                                        </p:tav>
                                        <p:tav tm="100000">
                                          <p:val>
                                            <p:strVal val="#ppt_y"/>
                                          </p:val>
                                        </p:tav>
                                      </p:tavLst>
                                    </p:anim>
                                  </p:childTnLst>
                                </p:cTn>
                              </p:par>
                              <p:par>
                                <p:cTn id="134" presetID="2" presetClass="entr" presetSubtype="2" fill="hold" grpId="0" nodeType="withEffect">
                                  <p:stCondLst>
                                    <p:cond delay="0"/>
                                  </p:stCondLst>
                                  <p:childTnLst>
                                    <p:set>
                                      <p:cBhvr>
                                        <p:cTn id="135" dur="1" fill="hold">
                                          <p:stCondLst>
                                            <p:cond delay="0"/>
                                          </p:stCondLst>
                                        </p:cTn>
                                        <p:tgtEl>
                                          <p:spTgt spid="233"/>
                                        </p:tgtEl>
                                        <p:attrNameLst>
                                          <p:attrName>style.visibility</p:attrName>
                                        </p:attrNameLst>
                                      </p:cBhvr>
                                      <p:to>
                                        <p:strVal val="visible"/>
                                      </p:to>
                                    </p:set>
                                    <p:anim calcmode="lin" valueType="num">
                                      <p:cBhvr additive="base">
                                        <p:cTn id="136" dur="500" fill="hold"/>
                                        <p:tgtEl>
                                          <p:spTgt spid="233"/>
                                        </p:tgtEl>
                                        <p:attrNameLst>
                                          <p:attrName>ppt_x</p:attrName>
                                        </p:attrNameLst>
                                      </p:cBhvr>
                                      <p:tavLst>
                                        <p:tav tm="0">
                                          <p:val>
                                            <p:strVal val="1+#ppt_w/2"/>
                                          </p:val>
                                        </p:tav>
                                        <p:tav tm="100000">
                                          <p:val>
                                            <p:strVal val="#ppt_x"/>
                                          </p:val>
                                        </p:tav>
                                      </p:tavLst>
                                    </p:anim>
                                    <p:anim calcmode="lin" valueType="num">
                                      <p:cBhvr additive="base">
                                        <p:cTn id="137" dur="500" fill="hold"/>
                                        <p:tgtEl>
                                          <p:spTgt spid="233"/>
                                        </p:tgtEl>
                                        <p:attrNameLst>
                                          <p:attrName>ppt_y</p:attrName>
                                        </p:attrNameLst>
                                      </p:cBhvr>
                                      <p:tavLst>
                                        <p:tav tm="0">
                                          <p:val>
                                            <p:strVal val="#ppt_y"/>
                                          </p:val>
                                        </p:tav>
                                        <p:tav tm="100000">
                                          <p:val>
                                            <p:strVal val="#ppt_y"/>
                                          </p:val>
                                        </p:tav>
                                      </p:tavLst>
                                    </p:anim>
                                  </p:childTnLst>
                                </p:cTn>
                              </p:par>
                              <p:par>
                                <p:cTn id="138" presetID="2" presetClass="entr" presetSubtype="2" fill="hold" grpId="0" nodeType="withEffect">
                                  <p:stCondLst>
                                    <p:cond delay="0"/>
                                  </p:stCondLst>
                                  <p:childTnLst>
                                    <p:set>
                                      <p:cBhvr>
                                        <p:cTn id="139" dur="1" fill="hold">
                                          <p:stCondLst>
                                            <p:cond delay="0"/>
                                          </p:stCondLst>
                                        </p:cTn>
                                        <p:tgtEl>
                                          <p:spTgt spid="234"/>
                                        </p:tgtEl>
                                        <p:attrNameLst>
                                          <p:attrName>style.visibility</p:attrName>
                                        </p:attrNameLst>
                                      </p:cBhvr>
                                      <p:to>
                                        <p:strVal val="visible"/>
                                      </p:to>
                                    </p:set>
                                    <p:anim calcmode="lin" valueType="num">
                                      <p:cBhvr additive="base">
                                        <p:cTn id="140" dur="500" fill="hold"/>
                                        <p:tgtEl>
                                          <p:spTgt spid="234"/>
                                        </p:tgtEl>
                                        <p:attrNameLst>
                                          <p:attrName>ppt_x</p:attrName>
                                        </p:attrNameLst>
                                      </p:cBhvr>
                                      <p:tavLst>
                                        <p:tav tm="0">
                                          <p:val>
                                            <p:strVal val="1+#ppt_w/2"/>
                                          </p:val>
                                        </p:tav>
                                        <p:tav tm="100000">
                                          <p:val>
                                            <p:strVal val="#ppt_x"/>
                                          </p:val>
                                        </p:tav>
                                      </p:tavLst>
                                    </p:anim>
                                    <p:anim calcmode="lin" valueType="num">
                                      <p:cBhvr additive="base">
                                        <p:cTn id="141" dur="500" fill="hold"/>
                                        <p:tgtEl>
                                          <p:spTgt spid="234"/>
                                        </p:tgtEl>
                                        <p:attrNameLst>
                                          <p:attrName>ppt_y</p:attrName>
                                        </p:attrNameLst>
                                      </p:cBhvr>
                                      <p:tavLst>
                                        <p:tav tm="0">
                                          <p:val>
                                            <p:strVal val="#ppt_y"/>
                                          </p:val>
                                        </p:tav>
                                        <p:tav tm="100000">
                                          <p:val>
                                            <p:strVal val="#ppt_y"/>
                                          </p:val>
                                        </p:tav>
                                      </p:tavLst>
                                    </p:anim>
                                  </p:childTnLst>
                                </p:cTn>
                              </p:par>
                              <p:par>
                                <p:cTn id="142" presetID="2" presetClass="entr" presetSubtype="2" fill="hold" grpId="0" nodeType="withEffect">
                                  <p:stCondLst>
                                    <p:cond delay="0"/>
                                  </p:stCondLst>
                                  <p:childTnLst>
                                    <p:set>
                                      <p:cBhvr>
                                        <p:cTn id="143" dur="1" fill="hold">
                                          <p:stCondLst>
                                            <p:cond delay="0"/>
                                          </p:stCondLst>
                                        </p:cTn>
                                        <p:tgtEl>
                                          <p:spTgt spid="235"/>
                                        </p:tgtEl>
                                        <p:attrNameLst>
                                          <p:attrName>style.visibility</p:attrName>
                                        </p:attrNameLst>
                                      </p:cBhvr>
                                      <p:to>
                                        <p:strVal val="visible"/>
                                      </p:to>
                                    </p:set>
                                    <p:anim calcmode="lin" valueType="num">
                                      <p:cBhvr additive="base">
                                        <p:cTn id="144" dur="500" fill="hold"/>
                                        <p:tgtEl>
                                          <p:spTgt spid="235"/>
                                        </p:tgtEl>
                                        <p:attrNameLst>
                                          <p:attrName>ppt_x</p:attrName>
                                        </p:attrNameLst>
                                      </p:cBhvr>
                                      <p:tavLst>
                                        <p:tav tm="0">
                                          <p:val>
                                            <p:strVal val="1+#ppt_w/2"/>
                                          </p:val>
                                        </p:tav>
                                        <p:tav tm="100000">
                                          <p:val>
                                            <p:strVal val="#ppt_x"/>
                                          </p:val>
                                        </p:tav>
                                      </p:tavLst>
                                    </p:anim>
                                    <p:anim calcmode="lin" valueType="num">
                                      <p:cBhvr additive="base">
                                        <p:cTn id="145" dur="500" fill="hold"/>
                                        <p:tgtEl>
                                          <p:spTgt spid="235"/>
                                        </p:tgtEl>
                                        <p:attrNameLst>
                                          <p:attrName>ppt_y</p:attrName>
                                        </p:attrNameLst>
                                      </p:cBhvr>
                                      <p:tavLst>
                                        <p:tav tm="0">
                                          <p:val>
                                            <p:strVal val="#ppt_y"/>
                                          </p:val>
                                        </p:tav>
                                        <p:tav tm="100000">
                                          <p:val>
                                            <p:strVal val="#ppt_y"/>
                                          </p:val>
                                        </p:tav>
                                      </p:tavLst>
                                    </p:anim>
                                  </p:childTnLst>
                                </p:cTn>
                              </p:par>
                              <p:par>
                                <p:cTn id="146" presetID="2" presetClass="entr" presetSubtype="2" fill="hold" grpId="0" nodeType="withEffect">
                                  <p:stCondLst>
                                    <p:cond delay="0"/>
                                  </p:stCondLst>
                                  <p:childTnLst>
                                    <p:set>
                                      <p:cBhvr>
                                        <p:cTn id="147" dur="1" fill="hold">
                                          <p:stCondLst>
                                            <p:cond delay="0"/>
                                          </p:stCondLst>
                                        </p:cTn>
                                        <p:tgtEl>
                                          <p:spTgt spid="236"/>
                                        </p:tgtEl>
                                        <p:attrNameLst>
                                          <p:attrName>style.visibility</p:attrName>
                                        </p:attrNameLst>
                                      </p:cBhvr>
                                      <p:to>
                                        <p:strVal val="visible"/>
                                      </p:to>
                                    </p:set>
                                    <p:anim calcmode="lin" valueType="num">
                                      <p:cBhvr additive="base">
                                        <p:cTn id="148" dur="500" fill="hold"/>
                                        <p:tgtEl>
                                          <p:spTgt spid="236"/>
                                        </p:tgtEl>
                                        <p:attrNameLst>
                                          <p:attrName>ppt_x</p:attrName>
                                        </p:attrNameLst>
                                      </p:cBhvr>
                                      <p:tavLst>
                                        <p:tav tm="0">
                                          <p:val>
                                            <p:strVal val="1+#ppt_w/2"/>
                                          </p:val>
                                        </p:tav>
                                        <p:tav tm="100000">
                                          <p:val>
                                            <p:strVal val="#ppt_x"/>
                                          </p:val>
                                        </p:tav>
                                      </p:tavLst>
                                    </p:anim>
                                    <p:anim calcmode="lin" valueType="num">
                                      <p:cBhvr additive="base">
                                        <p:cTn id="149" dur="500" fill="hold"/>
                                        <p:tgtEl>
                                          <p:spTgt spid="236"/>
                                        </p:tgtEl>
                                        <p:attrNameLst>
                                          <p:attrName>ppt_y</p:attrName>
                                        </p:attrNameLst>
                                      </p:cBhvr>
                                      <p:tavLst>
                                        <p:tav tm="0">
                                          <p:val>
                                            <p:strVal val="#ppt_y"/>
                                          </p:val>
                                        </p:tav>
                                        <p:tav tm="100000">
                                          <p:val>
                                            <p:strVal val="#ppt_y"/>
                                          </p:val>
                                        </p:tav>
                                      </p:tavLst>
                                    </p:anim>
                                  </p:childTnLst>
                                </p:cTn>
                              </p:par>
                              <p:par>
                                <p:cTn id="150" presetID="2" presetClass="entr" presetSubtype="2" fill="hold" grpId="0" nodeType="withEffect">
                                  <p:stCondLst>
                                    <p:cond delay="0"/>
                                  </p:stCondLst>
                                  <p:childTnLst>
                                    <p:set>
                                      <p:cBhvr>
                                        <p:cTn id="151" dur="1" fill="hold">
                                          <p:stCondLst>
                                            <p:cond delay="0"/>
                                          </p:stCondLst>
                                        </p:cTn>
                                        <p:tgtEl>
                                          <p:spTgt spid="237"/>
                                        </p:tgtEl>
                                        <p:attrNameLst>
                                          <p:attrName>style.visibility</p:attrName>
                                        </p:attrNameLst>
                                      </p:cBhvr>
                                      <p:to>
                                        <p:strVal val="visible"/>
                                      </p:to>
                                    </p:set>
                                    <p:anim calcmode="lin" valueType="num">
                                      <p:cBhvr additive="base">
                                        <p:cTn id="152" dur="500" fill="hold"/>
                                        <p:tgtEl>
                                          <p:spTgt spid="237"/>
                                        </p:tgtEl>
                                        <p:attrNameLst>
                                          <p:attrName>ppt_x</p:attrName>
                                        </p:attrNameLst>
                                      </p:cBhvr>
                                      <p:tavLst>
                                        <p:tav tm="0">
                                          <p:val>
                                            <p:strVal val="1+#ppt_w/2"/>
                                          </p:val>
                                        </p:tav>
                                        <p:tav tm="100000">
                                          <p:val>
                                            <p:strVal val="#ppt_x"/>
                                          </p:val>
                                        </p:tav>
                                      </p:tavLst>
                                    </p:anim>
                                    <p:anim calcmode="lin" valueType="num">
                                      <p:cBhvr additive="base">
                                        <p:cTn id="153" dur="500" fill="hold"/>
                                        <p:tgtEl>
                                          <p:spTgt spid="237"/>
                                        </p:tgtEl>
                                        <p:attrNameLst>
                                          <p:attrName>ppt_y</p:attrName>
                                        </p:attrNameLst>
                                      </p:cBhvr>
                                      <p:tavLst>
                                        <p:tav tm="0">
                                          <p:val>
                                            <p:strVal val="#ppt_y"/>
                                          </p:val>
                                        </p:tav>
                                        <p:tav tm="100000">
                                          <p:val>
                                            <p:strVal val="#ppt_y"/>
                                          </p:val>
                                        </p:tav>
                                      </p:tavLst>
                                    </p:anim>
                                  </p:childTnLst>
                                </p:cTn>
                              </p:par>
                            </p:childTnLst>
                          </p:cTn>
                        </p:par>
                        <p:par>
                          <p:cTn id="154" fill="hold">
                            <p:stCondLst>
                              <p:cond delay="1500"/>
                            </p:stCondLst>
                            <p:childTnLst>
                              <p:par>
                                <p:cTn id="155" presetID="22" presetClass="entr" presetSubtype="8" fill="hold" grpId="0" nodeType="afterEffect">
                                  <p:stCondLst>
                                    <p:cond delay="0"/>
                                  </p:stCondLst>
                                  <p:childTnLst>
                                    <p:set>
                                      <p:cBhvr>
                                        <p:cTn id="156" dur="1" fill="hold">
                                          <p:stCondLst>
                                            <p:cond delay="0"/>
                                          </p:stCondLst>
                                        </p:cTn>
                                        <p:tgtEl>
                                          <p:spTgt spid="257"/>
                                        </p:tgtEl>
                                        <p:attrNameLst>
                                          <p:attrName>style.visibility</p:attrName>
                                        </p:attrNameLst>
                                      </p:cBhvr>
                                      <p:to>
                                        <p:strVal val="visible"/>
                                      </p:to>
                                    </p:set>
                                    <p:animEffect transition="in" filter="wipe(left)">
                                      <p:cBhvr>
                                        <p:cTn id="157" dur="500"/>
                                        <p:tgtEl>
                                          <p:spTgt spid="257"/>
                                        </p:tgtEl>
                                      </p:cBhvr>
                                    </p:animEffect>
                                  </p:childTnLst>
                                </p:cTn>
                              </p:par>
                            </p:childTnLst>
                          </p:cTn>
                        </p:par>
                        <p:par>
                          <p:cTn id="158" fill="hold">
                            <p:stCondLst>
                              <p:cond delay="2000"/>
                            </p:stCondLst>
                            <p:childTnLst>
                              <p:par>
                                <p:cTn id="159" presetID="10" presetClass="entr" presetSubtype="0" fill="hold" grpId="0" nodeType="afterEffect">
                                  <p:stCondLst>
                                    <p:cond delay="0"/>
                                  </p:stCondLst>
                                  <p:childTnLst>
                                    <p:set>
                                      <p:cBhvr>
                                        <p:cTn id="160" dur="1" fill="hold">
                                          <p:stCondLst>
                                            <p:cond delay="0"/>
                                          </p:stCondLst>
                                        </p:cTn>
                                        <p:tgtEl>
                                          <p:spTgt spid="258"/>
                                        </p:tgtEl>
                                        <p:attrNameLst>
                                          <p:attrName>style.visibility</p:attrName>
                                        </p:attrNameLst>
                                      </p:cBhvr>
                                      <p:to>
                                        <p:strVal val="visible"/>
                                      </p:to>
                                    </p:set>
                                    <p:animEffect transition="in" filter="fade">
                                      <p:cBhvr>
                                        <p:cTn id="161" dur="500"/>
                                        <p:tgtEl>
                                          <p:spTgt spid="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 grpId="0" animBg="1"/>
      <p:bldP spid="203" grpId="0" animBg="1"/>
      <p:bldP spid="204" grpId="0" animBg="1"/>
      <p:bldP spid="205" grpId="0" animBg="1"/>
      <p:bldP spid="206" grpId="0" animBg="1"/>
      <p:bldP spid="207" grpId="0" animBg="1"/>
      <p:bldP spid="208" grpId="0" animBg="1"/>
      <p:bldP spid="209" grpId="0" animBg="1"/>
      <p:bldP spid="210" grpId="0" animBg="1"/>
      <p:bldP spid="211" grpId="0" animBg="1"/>
      <p:bldP spid="212" grpId="0" animBg="1"/>
      <p:bldP spid="213" grpId="0" animBg="1"/>
      <p:bldP spid="214" grpId="0" animBg="1"/>
      <p:bldP spid="215" grpId="0" animBg="1"/>
      <p:bldP spid="216" grpId="0" animBg="1"/>
      <p:bldP spid="217" grpId="0" animBg="1"/>
      <p:bldP spid="218" grpId="0" animBg="1"/>
      <p:bldP spid="219" grpId="0" animBg="1"/>
      <p:bldP spid="220" grpId="0" animBg="1"/>
      <p:bldP spid="221" grpId="0" animBg="1"/>
      <p:bldP spid="222" grpId="0" animBg="1"/>
      <p:bldP spid="223" grpId="0" animBg="1"/>
      <p:bldP spid="224" grpId="0" animBg="1"/>
      <p:bldP spid="225" grpId="0" animBg="1"/>
      <p:bldP spid="226" grpId="0" animBg="1"/>
      <p:bldP spid="227" grpId="0" animBg="1"/>
      <p:bldP spid="228" grpId="0" animBg="1"/>
      <p:bldP spid="229" grpId="0" animBg="1"/>
      <p:bldP spid="230" grpId="0" animBg="1"/>
      <p:bldP spid="231" grpId="0" animBg="1"/>
      <p:bldP spid="232" grpId="0" animBg="1"/>
      <p:bldP spid="233" grpId="0" animBg="1"/>
      <p:bldP spid="234" grpId="0" animBg="1"/>
      <p:bldP spid="235" grpId="0" animBg="1"/>
      <p:bldP spid="236" grpId="0" animBg="1"/>
      <p:bldP spid="237" grpId="0" animBg="1"/>
      <p:bldP spid="257" grpId="0"/>
      <p:bldP spid="258"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1075</TotalTime>
  <Words>4586</Words>
  <Application>Microsoft Office PowerPoint</Application>
  <PresentationFormat>自定义</PresentationFormat>
  <Paragraphs>577</Paragraphs>
  <Slides>78</Slides>
  <Notes>1</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78</vt:i4>
      </vt:variant>
    </vt:vector>
  </HeadingPairs>
  <TitlesOfParts>
    <vt:vector size="80" baseType="lpstr">
      <vt:lpstr>Office 主题​​</vt:lpstr>
      <vt:lpstr>文档</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213</cp:revision>
  <dcterms:created xsi:type="dcterms:W3CDTF">2021-04-02T06:41:31Z</dcterms:created>
  <dcterms:modified xsi:type="dcterms:W3CDTF">2023-11-29T02:33:23Z</dcterms:modified>
</cp:coreProperties>
</file>